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aleway"/>
      <p:regular r:id="rId66"/>
      <p:bold r:id="rId67"/>
      <p:italic r:id="rId68"/>
      <p:boldItalic r:id="rId69"/>
    </p:embeddedFont>
    <p:embeddedFont>
      <p:font typeface="Raleway SemiBold"/>
      <p:regular r:id="rId70"/>
      <p:bold r:id="rId71"/>
      <p:italic r:id="rId72"/>
      <p:boldItalic r:id="rId73"/>
    </p:embeddedFont>
    <p:embeddedFont>
      <p:font typeface="Playfair Display"/>
      <p:regular r:id="rId74"/>
      <p:bold r:id="rId75"/>
      <p:italic r:id="rId76"/>
      <p:boldItalic r:id="rId77"/>
    </p:embeddedFont>
    <p:embeddedFont>
      <p:font typeface="Raleway Medium"/>
      <p:regular r:id="rId78"/>
      <p:bold r:id="rId79"/>
      <p:italic r:id="rId80"/>
      <p:boldItalic r:id="rId81"/>
    </p:embeddedFont>
    <p:embeddedFont>
      <p:font typeface="Playfair Display ExtraBold"/>
      <p:bold r:id="rId82"/>
      <p:boldItalic r:id="rId83"/>
    </p:embeddedFont>
    <p:embeddedFont>
      <p:font typeface="Playfair Display SemiBold"/>
      <p:regular r:id="rId84"/>
      <p:bold r:id="rId85"/>
      <p:italic r:id="rId86"/>
      <p:boldItalic r:id="rId87"/>
    </p:embeddedFont>
    <p:embeddedFont>
      <p:font typeface="DM Serif Display"/>
      <p:regular r:id="rId88"/>
      <p: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layfairDisplaySemiBold-regular.fntdata"/><Relationship Id="rId83" Type="http://schemas.openxmlformats.org/officeDocument/2006/relationships/font" Target="fonts/PlayfairDisplayExtraBold-boldItalic.fntdata"/><Relationship Id="rId42" Type="http://schemas.openxmlformats.org/officeDocument/2006/relationships/slide" Target="slides/slide37.xml"/><Relationship Id="rId86" Type="http://schemas.openxmlformats.org/officeDocument/2006/relationships/font" Target="fonts/PlayfairDisplaySemiBold-italic.fntdata"/><Relationship Id="rId41" Type="http://schemas.openxmlformats.org/officeDocument/2006/relationships/slide" Target="slides/slide36.xml"/><Relationship Id="rId85" Type="http://schemas.openxmlformats.org/officeDocument/2006/relationships/font" Target="fonts/PlayfairDisplaySemiBold-bold.fntdata"/><Relationship Id="rId44" Type="http://schemas.openxmlformats.org/officeDocument/2006/relationships/slide" Target="slides/slide39.xml"/><Relationship Id="rId88" Type="http://schemas.openxmlformats.org/officeDocument/2006/relationships/font" Target="fonts/DMSerifDisplay-regular.fntdata"/><Relationship Id="rId43" Type="http://schemas.openxmlformats.org/officeDocument/2006/relationships/slide" Target="slides/slide38.xml"/><Relationship Id="rId87" Type="http://schemas.openxmlformats.org/officeDocument/2006/relationships/font" Target="fonts/PlayfairDisplaySemiBold-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DMSerifDisplay-italic.fntdata"/><Relationship Id="rId80" Type="http://schemas.openxmlformats.org/officeDocument/2006/relationships/font" Target="fonts/RalewayMedium-italic.fntdata"/><Relationship Id="rId82" Type="http://schemas.openxmlformats.org/officeDocument/2006/relationships/font" Target="fonts/PlayfairDisplayExtraBold-bold.fntdata"/><Relationship Id="rId81" Type="http://schemas.openxmlformats.org/officeDocument/2006/relationships/font" Target="fonts/Raleway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alewaySemiBold-boldItalic.fntdata"/><Relationship Id="rId72" Type="http://schemas.openxmlformats.org/officeDocument/2006/relationships/font" Target="fonts/RalewaySemiBold-italic.fntdata"/><Relationship Id="rId31" Type="http://schemas.openxmlformats.org/officeDocument/2006/relationships/slide" Target="slides/slide26.xml"/><Relationship Id="rId75" Type="http://schemas.openxmlformats.org/officeDocument/2006/relationships/font" Target="fonts/PlayfairDisplay-bold.fntdata"/><Relationship Id="rId30" Type="http://schemas.openxmlformats.org/officeDocument/2006/relationships/slide" Target="slides/slide25.xml"/><Relationship Id="rId74" Type="http://schemas.openxmlformats.org/officeDocument/2006/relationships/font" Target="fonts/PlayfairDisplay-regular.fntdata"/><Relationship Id="rId33" Type="http://schemas.openxmlformats.org/officeDocument/2006/relationships/slide" Target="slides/slide28.xml"/><Relationship Id="rId77" Type="http://schemas.openxmlformats.org/officeDocument/2006/relationships/font" Target="fonts/PlayfairDisplay-boldItalic.fntdata"/><Relationship Id="rId32" Type="http://schemas.openxmlformats.org/officeDocument/2006/relationships/slide" Target="slides/slide27.xml"/><Relationship Id="rId76" Type="http://schemas.openxmlformats.org/officeDocument/2006/relationships/font" Target="fonts/PlayfairDisplay-italic.fntdata"/><Relationship Id="rId35" Type="http://schemas.openxmlformats.org/officeDocument/2006/relationships/slide" Target="slides/slide30.xml"/><Relationship Id="rId79" Type="http://schemas.openxmlformats.org/officeDocument/2006/relationships/font" Target="fonts/RalewayMedium-bold.fntdata"/><Relationship Id="rId34" Type="http://schemas.openxmlformats.org/officeDocument/2006/relationships/slide" Target="slides/slide29.xml"/><Relationship Id="rId78" Type="http://schemas.openxmlformats.org/officeDocument/2006/relationships/font" Target="fonts/RalewayMedium-regular.fntdata"/><Relationship Id="rId71" Type="http://schemas.openxmlformats.org/officeDocument/2006/relationships/font" Target="fonts/RalewaySemiBold-bold.fntdata"/><Relationship Id="rId70" Type="http://schemas.openxmlformats.org/officeDocument/2006/relationships/font" Target="fonts/RalewaySemiBo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aleway-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aleway-italic.fntdata"/><Relationship Id="rId23" Type="http://schemas.openxmlformats.org/officeDocument/2006/relationships/slide" Target="slides/slide18.xml"/><Relationship Id="rId67" Type="http://schemas.openxmlformats.org/officeDocument/2006/relationships/font" Target="fonts/Raleway-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72b00963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72b00963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754f03fd2c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754f03fd2c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754f03fd2c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754f03fd2c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754f03fd2c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754f03fd2c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7cafcee0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7cafcee0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8285be13e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8285be13e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434343"/>
              </a:buClr>
              <a:buSzPts val="1100"/>
              <a:buFont typeface="Raleway Medium"/>
              <a:buChar char="➢"/>
            </a:pPr>
            <a:r>
              <a:rPr lang="en">
                <a:solidFill>
                  <a:srgbClr val="434343"/>
                </a:solidFill>
              </a:rPr>
              <a:t>Thuộc tính quan trọng nhất sẽ được đặt ở trên cùng với vai trò là </a:t>
            </a:r>
            <a:r>
              <a:rPr b="1" lang="en">
                <a:solidFill>
                  <a:srgbClr val="434343"/>
                </a:solidFill>
              </a:rPr>
              <a:t>Nút Gốc</a:t>
            </a:r>
            <a:r>
              <a:rPr lang="en">
                <a:solidFill>
                  <a:srgbClr val="434343"/>
                </a:solidFill>
              </a:rPr>
              <a:t>.           Ngược lại, thuộc tính ít quan trọng nhất sẽ ở dưới cùng, là các </a:t>
            </a:r>
            <a:r>
              <a:rPr b="1" lang="en">
                <a:solidFill>
                  <a:srgbClr val="434343"/>
                </a:solidFill>
              </a:rPr>
              <a:t>Nút Lá</a:t>
            </a:r>
            <a:r>
              <a:rPr lang="en">
                <a:solidFill>
                  <a:srgbClr val="434343"/>
                </a:solidFill>
              </a:rPr>
              <a:t>.</a:t>
            </a:r>
            <a:endParaRPr>
              <a:solidFill>
                <a:srgbClr val="434343"/>
              </a:solidFill>
            </a:endParaRPr>
          </a:p>
          <a:p>
            <a:pPr indent="-298450" lvl="0" marL="457200" rtl="0" algn="l">
              <a:lnSpc>
                <a:spcPct val="150000"/>
              </a:lnSpc>
              <a:spcBef>
                <a:spcPts val="0"/>
              </a:spcBef>
              <a:spcAft>
                <a:spcPts val="0"/>
              </a:spcAft>
              <a:buClr>
                <a:srgbClr val="434343"/>
              </a:buClr>
              <a:buSzPts val="1100"/>
              <a:buFont typeface="Raleway Medium"/>
              <a:buChar char="➢"/>
            </a:pPr>
            <a:r>
              <a:rPr lang="en">
                <a:solidFill>
                  <a:srgbClr val="434343"/>
                </a:solidFill>
              </a:rPr>
              <a:t>Các đường đi nối Nút Gốc đến Nút Lá có thể được hiểu là những mệnh đề </a:t>
            </a:r>
            <a:r>
              <a:rPr b="1" i="1" lang="en">
                <a:solidFill>
                  <a:srgbClr val="434343"/>
                </a:solidFill>
              </a:rPr>
              <a:t>Nếu-Thì</a:t>
            </a:r>
            <a:r>
              <a:rPr lang="en">
                <a:solidFill>
                  <a:srgbClr val="434343"/>
                </a:solidFill>
              </a:rPr>
              <a:t> (“</a:t>
            </a:r>
            <a:r>
              <a:rPr i="1" lang="en">
                <a:solidFill>
                  <a:srgbClr val="434343"/>
                </a:solidFill>
              </a:rPr>
              <a:t>if-then</a:t>
            </a:r>
            <a:r>
              <a:rPr lang="en">
                <a:solidFill>
                  <a:srgbClr val="434343"/>
                </a:solidFill>
              </a:rPr>
              <a:t>”), những đường đi này giúp mô hình có thể đưa ra các dự đoán.</a:t>
            </a:r>
            <a:endParaRPr>
              <a:solidFill>
                <a:srgbClr val="434343"/>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7e8db5c4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7e8db5c4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a:solidFill>
                  <a:srgbClr val="434343"/>
                </a:solidFill>
              </a:rPr>
              <a:t>Mình sẽ lấy thuật toán ID3 ra làm ví dụ:</a:t>
            </a:r>
            <a:endParaRPr>
              <a:solidFill>
                <a:srgbClr val="434343"/>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8285be13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8285be13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Chúng ta có các điểm dữ liệu được chia thành 2 lớp ĐỎ và XANH LÁ như sau, có thể thấy chúng ta không thể xác định được 1 đường thẳng nào để chia 2 lớp dữ liệu này ra riêng cả. Vậy thì hãy thử với Decision Tree có sẵn sau đây: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8285be13e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8285be13e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8285be13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8285be13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8285be13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8285be13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7564d0a69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7564d0a69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8285be13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8285be13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8285be13e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8285be13e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8285be13e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8285be13e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8285be13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8285be13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Vậy việc dự đoán điểm dữ liệu mới sẽ được thực hiện như thế nào?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8285be13e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8285be13e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8285be13e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8285be13e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8285be13e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8285be13e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8285be13e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8285be13e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8285be13e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8285be13e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Đến đây chúng ta sẽ có cảm giác rằng mọi thứ chỉ đơn thuần là các mệnh đề If-Then. Vậy thì tạo sao được gọi là thuật toán Máy Học?</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8285be13e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8285be13e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Mình có một số ví dụ với các điều kiện xét khác như sau: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7564d0a69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7564d0a69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8285be13e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8285be13e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Đến đây chúng ta sẽ có cảm giác rằng mọi thứ chỉ đơn thuần là các mệnh đề If-Then. Vậy thì tạo sao được gọi là thuật toán Máy Học?</a:t>
            </a:r>
            <a:endParaRPr>
              <a:solidFill>
                <a:schemeClr val="dk1"/>
              </a:solidFill>
            </a:endParaRPr>
          </a:p>
          <a:p>
            <a:pPr indent="0" lvl="0" marL="0" rtl="0" algn="l">
              <a:spcBef>
                <a:spcPts val="0"/>
              </a:spcBef>
              <a:spcAft>
                <a:spcPts val="0"/>
              </a:spcAft>
              <a:buNone/>
            </a:pPr>
            <a:r>
              <a:rPr lang="en">
                <a:solidFill>
                  <a:schemeClr val="dk1"/>
                </a:solidFill>
              </a:rPr>
              <a:t>Đúng là quá trình hoạt động của Cây quyết định dựa vào các mệnh đề If-Then, tuy nhiên, vấn đề cốt lõi của việc tạo Cây quyết định chính là làm sao để chọn ra được những điều kiện để xét? Điều kiện nào quan trọng hơn? Sắp xếp các chúng ra sao?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8285be13e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8285be13e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8285be13e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8285be13e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a:t>
            </a:r>
            <a:r>
              <a:rPr lang="en">
                <a:solidFill>
                  <a:schemeClr val="dk1"/>
                </a:solidFill>
              </a:rPr>
              <a:t> với những cách chọn điều kiện trước đó, cách chọn này giúp chúng ta phân chia được dataset trên một cách chính xác nhất.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Đúng là quá trình hoạt động của Cây quyết định dựa vào các mệnh đề If-Then, tuy nhiên đó chỉ là khi nó hoạt động, vấn đề cốt lõi của việc tạo Cây quyết định chính là làm sao để Máy tính học được cách chọn ra được những điều kiện để xét? Điều kiện nào quan trọng hơn? Sắp xếp các chúng ra sao? Và giá trị ngưỡng (threshold) sẽ là gì để phân chia dữ liệu một cách tối ưu? Và đó là lý do thuật toán Cây quyết định được gọi là thuật toán Học Máy.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7c33b23f5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7c33b23f5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Chúng ta sẽ bắt đầu với nút Gốc, ở đây mình lấy ví dụ với 2 điều kiện chia như sau, vậy thì chúng ta sẽ chọn điều kiện chia nào? Là x0 &lt;= -12! Vì chúng ta tham lam nên muốn kết quả tốt nhất ở thời điểm đang xét. </a:t>
            </a:r>
            <a:r>
              <a:rPr lang="en">
                <a:solidFill>
                  <a:schemeClr val="dk1"/>
                </a:solidFill>
              </a:rPr>
              <a:t>Tuy nhiên, để máy tính có thể biết được rằng cần phải chọn điều kiện chia là x0 &lt;= -12 thì chúng ta cần một tiêu chuẩn, một độ đo nào đó để Cây biết nên chọn cái nào.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8285be13ea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8285be13ea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Và chúng ta sẽ xét đến tiêu chuẩn Purity, Cây có độ thuần chất cao hơn sẽ phân chia dữ liệu một cách rõ ràng và chính xác hơn. Vậy thì làm sao để xác định rằng một tập chia có độ Thuần chất cao hơn?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8285be13ea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8285be13ea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Với thuật toán </a:t>
            </a:r>
            <a:r>
              <a:rPr b="1" lang="en"/>
              <a:t>ID3</a:t>
            </a:r>
            <a:r>
              <a:rPr lang="en"/>
              <a:t>, việc xác định một nút có độ Thuần chất như thế nào được thực hiện bằng việc tính toán độ đo Information Gain. IG cao hơn, thì thuộc tính và giá trị của nó sẽ được chọn làm điểm chia dữ liệu.</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754f03fd2c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754f03fd2c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7e8db5c43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7e8db5c43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Ở đây chúng ta thấy rằng Có 1 tập Thuần chất màu ĐỎ, và nó có E = 0.</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7e8db5c43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7e8db5c43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7e8db5c43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7e8db5c43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có IG2 &gt; IG1 cho nên cách chia bên phải, x0 &lt;= -12 sẽ được chọn.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7564d0a69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7564d0a69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7e8db5c43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7e8db5c43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7e8db5c43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7e8db5c43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7e8db5c43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7e8db5c43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Trong các thuật toán Decision tree, với phương pháp chia trên, ta sẽ chia mãi các node nếu nó chưa tinh khiết. Như vậy, ta sẽ thu được một tree mà mọi điểm trong tập huấn luyện đều được dự đoán đúng (giả sử rằng không có hai input giống nhau nào cho output khác nhau). Khi đó, cây có thể sẽ rất phức tạp (nhiều node) với nhiều leaf node chỉ có một vài điểm dữ liệu. Như vậy, nhiều khả năng overfitting sẽ xảy ra.</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7c33b23f5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7c33b23f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754f03fd2c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754f03fd2c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7eab82f96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7eab82f962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12121"/>
              </a:buClr>
              <a:buSzPts val="1200"/>
              <a:buFont typeface="Raleway"/>
              <a:buChar char="●"/>
            </a:pPr>
            <a:r>
              <a:rPr lang="en" sz="1200">
                <a:solidFill>
                  <a:schemeClr val="dk1"/>
                </a:solidFill>
                <a:highlight>
                  <a:srgbClr val="F5F5F5"/>
                </a:highlight>
                <a:latin typeface="Raleway"/>
                <a:ea typeface="Raleway"/>
                <a:cs typeface="Raleway"/>
                <a:sym typeface="Raleway"/>
              </a:rPr>
              <a:t>//Tính tổng hợp, hoặc tính trung bình của các ước tính, có thể là một phương pháp giảm phương sai của cây quyết định.</a:t>
            </a:r>
            <a:endParaRPr sz="1200">
              <a:solidFill>
                <a:schemeClr val="dk1"/>
              </a:solidFill>
              <a:highlight>
                <a:srgbClr val="F5F5F5"/>
              </a:highlight>
              <a:latin typeface="Raleway"/>
              <a:ea typeface="Raleway"/>
              <a:cs typeface="Raleway"/>
              <a:sym typeface="Raleway"/>
            </a:endParaRPr>
          </a:p>
          <a:p>
            <a:pPr indent="0" lvl="0" marL="0" rtl="0" algn="l">
              <a:spcBef>
                <a:spcPts val="1200"/>
              </a:spcBef>
              <a:spcAft>
                <a:spcPts val="0"/>
              </a:spcAft>
              <a:buNone/>
            </a:pPr>
            <a:r>
              <a:t/>
            </a: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6a410db6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6a410db6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7564d0a69f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7564d0a69f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8285be13e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8285be13e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Đáp án là: </a:t>
            </a:r>
            <a:r>
              <a:rPr b="1" lang="en" sz="1600">
                <a:solidFill>
                  <a:schemeClr val="dk1"/>
                </a:solidFill>
              </a:rPr>
              <a:t>Cả 2</a:t>
            </a:r>
            <a:endParaRPr b="1"/>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8285be13e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8285be13e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Đáp án là </a:t>
            </a:r>
            <a:r>
              <a:rPr lang="en" sz="1600">
                <a:latin typeface="Raleway Medium"/>
                <a:ea typeface="Raleway Medium"/>
                <a:cs typeface="Raleway Medium"/>
                <a:sym typeface="Raleway Medium"/>
              </a:rPr>
              <a:t>Dừng việc tạo cây, Tỉa cây và Random Forest.</a:t>
            </a:r>
            <a:br>
              <a:rPr lang="en" sz="1600"/>
            </a:br>
            <a:r>
              <a:rPr lang="en" sz="1600"/>
              <a:t>=&gt; Đầu tiên hỏi có bao nhiêu phương pháp? Vì sao lại là phương pháp đó?</a:t>
            </a:r>
            <a:endParaRPr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754f03fd2c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754f03fd2c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829120cc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829120cc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829120cca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829120cca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829120cca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829120cca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829120cca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829120cca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7e9764bf4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7e9764bf4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7e9764bf4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7e9764bf4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7e9764bf4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7e9764bf4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Bài này được k á</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7564d0a69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7564d0a69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Ngoài ra sẽ có các bài viết mô tả và hướng dẫn thêm về Decision Tree cũng như cách cài đặt.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7564d0a69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7564d0a69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754f03fd2c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754f03fd2c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754f03fd2c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754f03fd2c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7c33b23f5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7c33b23f5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À để tui chỉnh slide này thành 3 slide khác nhau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8285be13e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8285be13e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754f03fd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754f03fd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in: </a:t>
            </a:r>
            <a:r>
              <a:rPr lang="en"/>
              <a:t>https://www.mastersindatascience.org/learning/machine-learning-algorithms/decision-tree/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7564d0a69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7564d0a69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F5F5F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miro.medium.com/max/1400/0*LXrvCFR8sfQMDEmz"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hyperlink" Target="https://www.ibm.com/content/dam/connectedassets-adobe-cms/worldwide-content/sys/cf/ul/g/b5/8c/Entropy-Formula.component.xl.ts=1640286171390.png/content/adobe-cms/us/en/topics/decision-trees/jcr:content/root/table_of_contents/body/complex_narrative_44780520/items/content_group_86925341/imag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hyperlink" Target="https://www.ibm.com/content/dam/connectedassets-adobe-cms/worldwide-content/other/ul/g/b8/80/Information-Gains-Entropy3.sv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ibm.com/content/dam/connectedassets-adobe-cms/worldwide-content/sys/cf/ul/g/b5/8c/Entropy-Formula.component.xl.ts=1640286171390.png/content/adobe-cms/us/en/topics/decision-trees/jcr:content/root/table_of_contents/body/complex_narrative_44780520/items/content_group_86925341/image" TargetMode="Externa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github.com/KBGIBN/CS52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ibm.com/topics/decision-trees?fbclid=IwAR0hHDAZp8ttGyIP_GiAWgPW9bN0IHx2losd5ssu7ufyiXCC3cByLnQ1i_w" TargetMode="External"/><Relationship Id="rId4" Type="http://schemas.openxmlformats.org/officeDocument/2006/relationships/hyperlink" Target="https://www.kdnuggets.com/2020/01/decision-tree-algorithm-explained.html" TargetMode="External"/><Relationship Id="rId5" Type="http://schemas.openxmlformats.org/officeDocument/2006/relationships/hyperlink" Target="https://phamdinhkhanh.github.io/deepai-book/ch_ml/DecisionTree.html" TargetMode="External"/><Relationship Id="rId6" Type="http://schemas.openxmlformats.org/officeDocument/2006/relationships/hyperlink" Target="https://scikit-learn.org/stable/modules/tree.html#" TargetMode="External"/><Relationship Id="rId7" Type="http://schemas.openxmlformats.org/officeDocument/2006/relationships/hyperlink" Target="https://machinelearningcoban.com/tabml_book/ch_model/decision_tree.html" TargetMode="External"/><Relationship Id="rId8" Type="http://schemas.openxmlformats.org/officeDocument/2006/relationships/hyperlink" Target="https://websitehcm.com/tim-hieu-ve-decision-tree-cay-quyet-dinh/"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ibm.com/topics/decision-trees?fbclid=IwAR0hHDAZp8ttGyIP_GiAWgPW9bN0IHx2losd5ssu7ufyiXCC3cByLnQ1i_w#:~:text=A%20decision%20tree%20is%20a%20non%2Dparametric%20supervised%20learning%20algorithm%2C%20which%20is%20utilized%20for%20both%20classification%20and%20regression%20tasks.%20It%20has%20a%20hierarchical%2C%20tree%20structure%2C%20which%20consists%20of%20a%20root%20node%2C%20branches%2C%20internal%20nodes%20and%20leaf%20nodes." TargetMode="External"/><Relationship Id="rId4" Type="http://schemas.openxmlformats.org/officeDocument/2006/relationships/image" Target="../media/image11.png"/><Relationship Id="rId5" Type="http://schemas.openxmlformats.org/officeDocument/2006/relationships/hyperlink" Target="https://www.ibm.com/content/dam/connectedassets-adobe-cms/worldwide-content/cdp/cf/ul/g/df/de/Decision-Tree.component.xl.ts=1640802170790.png/content/adobe-cms/us/en/topics/decision-trees/jcr:content/root/table_of_contents/intro/complex_narrative/items/content_group_1423241468/imag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3.gif"/><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www.ibm.com/content/dam/connectedassets-adobe-cms/worldwide-content/cdp/cf/ul/g/df/de/Decision-Tree.component.xl.ts=1640802170790.png/content/adobe-cms/us/en/topics/decision-trees/jcr:content/root/table_of_contents/intro/complex_narrative/items/content_group_1423241468/ima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 name="Google Shape;55;p13"/>
          <p:cNvPicPr preferRelativeResize="0"/>
          <p:nvPr/>
        </p:nvPicPr>
        <p:blipFill>
          <a:blip r:embed="rId3">
            <a:alphaModFix/>
          </a:blip>
          <a:stretch>
            <a:fillRect/>
          </a:stretch>
        </p:blipFill>
        <p:spPr>
          <a:xfrm>
            <a:off x="21425" y="0"/>
            <a:ext cx="9101138"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3">
            <a:alphaModFix/>
          </a:blip>
          <a:srcRect b="50000" l="0" r="0" t="0"/>
          <a:stretch/>
        </p:blipFill>
        <p:spPr>
          <a:xfrm>
            <a:off x="152400" y="152400"/>
            <a:ext cx="4419600" cy="3344169"/>
          </a:xfrm>
          <a:prstGeom prst="rect">
            <a:avLst/>
          </a:prstGeom>
          <a:noFill/>
          <a:ln>
            <a:noFill/>
          </a:ln>
        </p:spPr>
      </p:pic>
      <p:pic>
        <p:nvPicPr>
          <p:cNvPr id="126" name="Google Shape;126;p22"/>
          <p:cNvPicPr preferRelativeResize="0"/>
          <p:nvPr/>
        </p:nvPicPr>
        <p:blipFill rotWithShape="1">
          <a:blip r:embed="rId3">
            <a:alphaModFix/>
          </a:blip>
          <a:srcRect b="0" l="0" r="0" t="48100"/>
          <a:stretch/>
        </p:blipFill>
        <p:spPr>
          <a:xfrm>
            <a:off x="4572000" y="1520600"/>
            <a:ext cx="4419600" cy="3471130"/>
          </a:xfrm>
          <a:prstGeom prst="rect">
            <a:avLst/>
          </a:prstGeom>
          <a:noFill/>
          <a:ln>
            <a:noFill/>
          </a:ln>
        </p:spPr>
      </p:pic>
      <p:sp>
        <p:nvSpPr>
          <p:cNvPr id="127" name="Google Shape;127;p22"/>
          <p:cNvSpPr txBox="1"/>
          <p:nvPr/>
        </p:nvSpPr>
        <p:spPr>
          <a:xfrm rot="-802118">
            <a:off x="738408" y="811949"/>
            <a:ext cx="1067836" cy="492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aleway"/>
                <a:ea typeface="Raleway"/>
                <a:cs typeface="Raleway"/>
                <a:sym typeface="Raleway"/>
              </a:rPr>
              <a:t>ĐI HỌC</a:t>
            </a:r>
            <a:endParaRPr b="1" sz="2000">
              <a:latin typeface="Raleway"/>
              <a:ea typeface="Raleway"/>
              <a:cs typeface="Raleway"/>
              <a:sym typeface="Raleway"/>
            </a:endParaRPr>
          </a:p>
        </p:txBody>
      </p:sp>
      <p:sp>
        <p:nvSpPr>
          <p:cNvPr id="128" name="Google Shape;128;p22"/>
          <p:cNvSpPr txBox="1"/>
          <p:nvPr/>
        </p:nvSpPr>
        <p:spPr>
          <a:xfrm rot="-802437">
            <a:off x="2049096" y="543923"/>
            <a:ext cx="1416309" cy="46184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aleway"/>
                <a:ea typeface="Raleway"/>
                <a:cs typeface="Raleway"/>
                <a:sym typeface="Raleway"/>
              </a:rPr>
              <a:t>NGỦ TIẾP</a:t>
            </a:r>
            <a:endParaRPr b="1" sz="1800">
              <a:latin typeface="Raleway"/>
              <a:ea typeface="Raleway"/>
              <a:cs typeface="Raleway"/>
              <a:sym typeface="Raleway"/>
            </a:endParaRPr>
          </a:p>
        </p:txBody>
      </p:sp>
      <p:pic>
        <p:nvPicPr>
          <p:cNvPr id="129" name="Google Shape;129;p22"/>
          <p:cNvPicPr preferRelativeResize="0"/>
          <p:nvPr/>
        </p:nvPicPr>
        <p:blipFill rotWithShape="1">
          <a:blip r:embed="rId4">
            <a:alphaModFix/>
          </a:blip>
          <a:srcRect b="33446" l="24890" r="19186" t="20009"/>
          <a:stretch/>
        </p:blipFill>
        <p:spPr>
          <a:xfrm>
            <a:off x="5753798" y="926000"/>
            <a:ext cx="2056025" cy="829325"/>
          </a:xfrm>
          <a:prstGeom prst="rect">
            <a:avLst/>
          </a:prstGeom>
          <a:noFill/>
          <a:ln>
            <a:noFill/>
          </a:ln>
        </p:spPr>
      </p:pic>
      <p:sp>
        <p:nvSpPr>
          <p:cNvPr id="130" name="Google Shape;13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176150" y="66575"/>
            <a:ext cx="8789700" cy="5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20">
                <a:solidFill>
                  <a:srgbClr val="434343"/>
                </a:solidFill>
                <a:latin typeface="Playfair Display"/>
                <a:ea typeface="Playfair Display"/>
                <a:cs typeface="Playfair Display"/>
                <a:sym typeface="Playfair Display"/>
              </a:rPr>
              <a:t>“</a:t>
            </a:r>
            <a:r>
              <a:rPr b="1" lang="en" sz="2620">
                <a:solidFill>
                  <a:srgbClr val="434343"/>
                </a:solidFill>
                <a:latin typeface="Playfair Display"/>
                <a:ea typeface="Playfair Display"/>
                <a:cs typeface="Playfair Display"/>
                <a:sym typeface="Playfair Display"/>
              </a:rPr>
              <a:t>ĐI HỌC</a:t>
            </a:r>
            <a:r>
              <a:rPr lang="en" sz="2620">
                <a:solidFill>
                  <a:srgbClr val="434343"/>
                </a:solidFill>
                <a:latin typeface="Playfair Display"/>
                <a:ea typeface="Playfair Display"/>
                <a:cs typeface="Playfair Display"/>
                <a:sym typeface="Playfair Display"/>
              </a:rPr>
              <a:t> vs. </a:t>
            </a:r>
            <a:r>
              <a:rPr b="1" lang="en" sz="2620">
                <a:solidFill>
                  <a:srgbClr val="434343"/>
                </a:solidFill>
                <a:latin typeface="Playfair Display"/>
                <a:ea typeface="Playfair Display"/>
                <a:cs typeface="Playfair Display"/>
                <a:sym typeface="Playfair Display"/>
              </a:rPr>
              <a:t>NGỦ TIẾP</a:t>
            </a:r>
            <a:r>
              <a:rPr lang="en" sz="2620">
                <a:solidFill>
                  <a:srgbClr val="434343"/>
                </a:solidFill>
                <a:latin typeface="Playfair Display"/>
                <a:ea typeface="Playfair Display"/>
                <a:cs typeface="Playfair Display"/>
                <a:sym typeface="Playfair Display"/>
              </a:rPr>
              <a:t>?”</a:t>
            </a:r>
            <a:endParaRPr sz="2620">
              <a:solidFill>
                <a:srgbClr val="434343"/>
              </a:solidFill>
              <a:latin typeface="Playfair Display"/>
              <a:ea typeface="Playfair Display"/>
              <a:cs typeface="Playfair Display"/>
              <a:sym typeface="Playfair Display"/>
            </a:endParaRPr>
          </a:p>
        </p:txBody>
      </p:sp>
      <p:sp>
        <p:nvSpPr>
          <p:cNvPr id="136" name="Google Shape;136;p23"/>
          <p:cNvSpPr/>
          <p:nvPr/>
        </p:nvSpPr>
        <p:spPr>
          <a:xfrm>
            <a:off x="3957550" y="1109875"/>
            <a:ext cx="1047000" cy="528300"/>
          </a:xfrm>
          <a:prstGeom prst="roundRect">
            <a:avLst>
              <a:gd fmla="val 16667" name="adj"/>
            </a:avLst>
          </a:prstGeom>
          <a:solidFill>
            <a:srgbClr val="A2C4C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Thời tiết</a:t>
            </a:r>
            <a:endParaRPr b="1" sz="1600">
              <a:solidFill>
                <a:schemeClr val="lt1"/>
              </a:solidFill>
              <a:latin typeface="Raleway"/>
              <a:ea typeface="Raleway"/>
              <a:cs typeface="Raleway"/>
              <a:sym typeface="Raleway"/>
            </a:endParaRPr>
          </a:p>
        </p:txBody>
      </p:sp>
      <p:sp>
        <p:nvSpPr>
          <p:cNvPr id="137" name="Google Shape;137;p23"/>
          <p:cNvSpPr/>
          <p:nvPr/>
        </p:nvSpPr>
        <p:spPr>
          <a:xfrm>
            <a:off x="1637375" y="2390675"/>
            <a:ext cx="967200" cy="528300"/>
          </a:xfrm>
          <a:prstGeom prst="roundRect">
            <a:avLst>
              <a:gd fmla="val 16667" name="adj"/>
            </a:avLst>
          </a:prstGeom>
          <a:solidFill>
            <a:srgbClr val="A2C4C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Lười không?</a:t>
            </a:r>
            <a:endParaRPr b="1" sz="1600">
              <a:solidFill>
                <a:schemeClr val="lt1"/>
              </a:solidFill>
              <a:latin typeface="Raleway"/>
              <a:ea typeface="Raleway"/>
              <a:cs typeface="Raleway"/>
              <a:sym typeface="Raleway"/>
            </a:endParaRPr>
          </a:p>
        </p:txBody>
      </p:sp>
      <p:sp>
        <p:nvSpPr>
          <p:cNvPr id="138" name="Google Shape;138;p23"/>
          <p:cNvSpPr/>
          <p:nvPr/>
        </p:nvSpPr>
        <p:spPr>
          <a:xfrm>
            <a:off x="6286500" y="2390675"/>
            <a:ext cx="1347300" cy="528300"/>
          </a:xfrm>
          <a:prstGeom prst="roundRect">
            <a:avLst>
              <a:gd fmla="val 16667" name="adj"/>
            </a:avLst>
          </a:prstGeom>
          <a:solidFill>
            <a:srgbClr val="A2C4C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Có áo mưa không?</a:t>
            </a:r>
            <a:endParaRPr b="1" sz="1600">
              <a:solidFill>
                <a:schemeClr val="lt1"/>
              </a:solidFill>
              <a:latin typeface="Raleway"/>
              <a:ea typeface="Raleway"/>
              <a:cs typeface="Raleway"/>
              <a:sym typeface="Raleway"/>
            </a:endParaRPr>
          </a:p>
        </p:txBody>
      </p:sp>
      <p:sp>
        <p:nvSpPr>
          <p:cNvPr id="139" name="Google Shape;139;p23"/>
          <p:cNvSpPr/>
          <p:nvPr/>
        </p:nvSpPr>
        <p:spPr>
          <a:xfrm>
            <a:off x="653925" y="3998725"/>
            <a:ext cx="1182600" cy="528300"/>
          </a:xfrm>
          <a:prstGeom prst="roundRect">
            <a:avLst>
              <a:gd fmla="val 16667" name="adj"/>
            </a:avLst>
          </a:prstGeom>
          <a:solidFill>
            <a:srgbClr val="FFE5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NGỦ TIẾP</a:t>
            </a:r>
            <a:endParaRPr b="1" sz="1600">
              <a:solidFill>
                <a:schemeClr val="lt1"/>
              </a:solidFill>
              <a:latin typeface="Raleway"/>
              <a:ea typeface="Raleway"/>
              <a:cs typeface="Raleway"/>
              <a:sym typeface="Raleway"/>
            </a:endParaRPr>
          </a:p>
        </p:txBody>
      </p:sp>
      <p:sp>
        <p:nvSpPr>
          <p:cNvPr id="140" name="Google Shape;140;p23"/>
          <p:cNvSpPr txBox="1"/>
          <p:nvPr/>
        </p:nvSpPr>
        <p:spPr>
          <a:xfrm>
            <a:off x="2756925" y="1761625"/>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Nắng</a:t>
            </a:r>
            <a:endParaRPr>
              <a:latin typeface="Raleway SemiBold"/>
              <a:ea typeface="Raleway SemiBold"/>
              <a:cs typeface="Raleway SemiBold"/>
              <a:sym typeface="Raleway SemiBold"/>
            </a:endParaRPr>
          </a:p>
        </p:txBody>
      </p:sp>
      <p:sp>
        <p:nvSpPr>
          <p:cNvPr id="141" name="Google Shape;141;p23"/>
          <p:cNvSpPr txBox="1"/>
          <p:nvPr/>
        </p:nvSpPr>
        <p:spPr>
          <a:xfrm>
            <a:off x="3914650" y="1990475"/>
            <a:ext cx="113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Nhiều mây</a:t>
            </a:r>
            <a:endParaRPr>
              <a:latin typeface="Raleway SemiBold"/>
              <a:ea typeface="Raleway SemiBold"/>
              <a:cs typeface="Raleway SemiBold"/>
              <a:sym typeface="Raleway SemiBold"/>
            </a:endParaRPr>
          </a:p>
        </p:txBody>
      </p:sp>
      <p:sp>
        <p:nvSpPr>
          <p:cNvPr id="142" name="Google Shape;142;p23"/>
          <p:cNvSpPr txBox="1"/>
          <p:nvPr/>
        </p:nvSpPr>
        <p:spPr>
          <a:xfrm>
            <a:off x="5508475" y="1647000"/>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Mưa</a:t>
            </a:r>
            <a:endParaRPr>
              <a:latin typeface="Raleway SemiBold"/>
              <a:ea typeface="Raleway SemiBold"/>
              <a:cs typeface="Raleway SemiBold"/>
              <a:sym typeface="Raleway SemiBold"/>
            </a:endParaRPr>
          </a:p>
        </p:txBody>
      </p:sp>
      <p:sp>
        <p:nvSpPr>
          <p:cNvPr id="143" name="Google Shape;143;p23"/>
          <p:cNvSpPr/>
          <p:nvPr/>
        </p:nvSpPr>
        <p:spPr>
          <a:xfrm>
            <a:off x="2553825" y="3998725"/>
            <a:ext cx="1047000" cy="528300"/>
          </a:xfrm>
          <a:prstGeom prst="roundRect">
            <a:avLst>
              <a:gd fmla="val 16667" name="adj"/>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ĐI HỌC</a:t>
            </a:r>
            <a:endParaRPr b="1" sz="1600">
              <a:solidFill>
                <a:schemeClr val="lt1"/>
              </a:solidFill>
              <a:latin typeface="Raleway"/>
              <a:ea typeface="Raleway"/>
              <a:cs typeface="Raleway"/>
              <a:sym typeface="Raleway"/>
            </a:endParaRPr>
          </a:p>
        </p:txBody>
      </p:sp>
      <p:sp>
        <p:nvSpPr>
          <p:cNvPr id="144" name="Google Shape;144;p23"/>
          <p:cNvSpPr/>
          <p:nvPr/>
        </p:nvSpPr>
        <p:spPr>
          <a:xfrm>
            <a:off x="5452725" y="3998725"/>
            <a:ext cx="1182600" cy="528300"/>
          </a:xfrm>
          <a:prstGeom prst="roundRect">
            <a:avLst>
              <a:gd fmla="val 16667" name="adj"/>
            </a:avLst>
          </a:prstGeom>
          <a:solidFill>
            <a:srgbClr val="FFE5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NGỦ TIẾP</a:t>
            </a:r>
            <a:endParaRPr b="1" sz="1600">
              <a:solidFill>
                <a:schemeClr val="lt1"/>
              </a:solidFill>
              <a:latin typeface="Raleway"/>
              <a:ea typeface="Raleway"/>
              <a:cs typeface="Raleway"/>
              <a:sym typeface="Raleway"/>
            </a:endParaRPr>
          </a:p>
        </p:txBody>
      </p:sp>
      <p:sp>
        <p:nvSpPr>
          <p:cNvPr id="145" name="Google Shape;145;p23"/>
          <p:cNvSpPr/>
          <p:nvPr/>
        </p:nvSpPr>
        <p:spPr>
          <a:xfrm>
            <a:off x="7499325" y="3998725"/>
            <a:ext cx="1047000" cy="528300"/>
          </a:xfrm>
          <a:prstGeom prst="roundRect">
            <a:avLst>
              <a:gd fmla="val 16667" name="adj"/>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ĐI HỌC</a:t>
            </a:r>
            <a:endParaRPr b="1" sz="1600">
              <a:solidFill>
                <a:schemeClr val="lt1"/>
              </a:solidFill>
              <a:latin typeface="Raleway"/>
              <a:ea typeface="Raleway"/>
              <a:cs typeface="Raleway"/>
              <a:sym typeface="Raleway"/>
            </a:endParaRPr>
          </a:p>
        </p:txBody>
      </p:sp>
      <p:cxnSp>
        <p:nvCxnSpPr>
          <p:cNvPr id="146" name="Google Shape;146;p23"/>
          <p:cNvCxnSpPr>
            <a:stCxn id="136" idx="1"/>
            <a:endCxn id="140" idx="3"/>
          </p:cNvCxnSpPr>
          <p:nvPr/>
        </p:nvCxnSpPr>
        <p:spPr>
          <a:xfrm flipH="1">
            <a:off x="3426250" y="1374025"/>
            <a:ext cx="531300" cy="5877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23"/>
          <p:cNvCxnSpPr>
            <a:stCxn id="140" idx="2"/>
            <a:endCxn id="137" idx="0"/>
          </p:cNvCxnSpPr>
          <p:nvPr/>
        </p:nvCxnSpPr>
        <p:spPr>
          <a:xfrm flipH="1">
            <a:off x="2121075" y="2161825"/>
            <a:ext cx="970500" cy="228900"/>
          </a:xfrm>
          <a:prstGeom prst="straightConnector1">
            <a:avLst/>
          </a:prstGeom>
          <a:noFill/>
          <a:ln cap="flat" cmpd="sng" w="9525">
            <a:solidFill>
              <a:schemeClr val="dk2"/>
            </a:solidFill>
            <a:prstDash val="solid"/>
            <a:round/>
            <a:headEnd len="med" w="med" type="none"/>
            <a:tailEnd len="med" w="med" type="triangle"/>
          </a:ln>
        </p:spPr>
      </p:cxnSp>
      <p:cxnSp>
        <p:nvCxnSpPr>
          <p:cNvPr id="148" name="Google Shape;148;p23"/>
          <p:cNvCxnSpPr>
            <a:stCxn id="136" idx="2"/>
            <a:endCxn id="141" idx="0"/>
          </p:cNvCxnSpPr>
          <p:nvPr/>
        </p:nvCxnSpPr>
        <p:spPr>
          <a:xfrm>
            <a:off x="4481050" y="1638175"/>
            <a:ext cx="0" cy="35220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23"/>
          <p:cNvCxnSpPr>
            <a:stCxn id="136" idx="3"/>
            <a:endCxn id="142" idx="1"/>
          </p:cNvCxnSpPr>
          <p:nvPr/>
        </p:nvCxnSpPr>
        <p:spPr>
          <a:xfrm>
            <a:off x="5004550" y="1374025"/>
            <a:ext cx="504000" cy="473100"/>
          </a:xfrm>
          <a:prstGeom prst="straightConnector1">
            <a:avLst/>
          </a:prstGeom>
          <a:noFill/>
          <a:ln cap="flat" cmpd="sng" w="9525">
            <a:solidFill>
              <a:schemeClr val="dk2"/>
            </a:solidFill>
            <a:prstDash val="solid"/>
            <a:round/>
            <a:headEnd len="med" w="med" type="none"/>
            <a:tailEnd len="med" w="med" type="triangle"/>
          </a:ln>
        </p:spPr>
      </p:cxnSp>
      <p:cxnSp>
        <p:nvCxnSpPr>
          <p:cNvPr id="150" name="Google Shape;150;p23"/>
          <p:cNvCxnSpPr>
            <a:stCxn id="142" idx="2"/>
            <a:endCxn id="138" idx="0"/>
          </p:cNvCxnSpPr>
          <p:nvPr/>
        </p:nvCxnSpPr>
        <p:spPr>
          <a:xfrm>
            <a:off x="5843125" y="2047200"/>
            <a:ext cx="1116900" cy="343500"/>
          </a:xfrm>
          <a:prstGeom prst="straightConnector1">
            <a:avLst/>
          </a:prstGeom>
          <a:noFill/>
          <a:ln cap="flat" cmpd="sng" w="9525">
            <a:solidFill>
              <a:schemeClr val="dk2"/>
            </a:solidFill>
            <a:prstDash val="solid"/>
            <a:round/>
            <a:headEnd len="med" w="med" type="none"/>
            <a:tailEnd len="med" w="med" type="triangle"/>
          </a:ln>
        </p:spPr>
      </p:cxnSp>
      <p:sp>
        <p:nvSpPr>
          <p:cNvPr id="151" name="Google Shape;151;p23"/>
          <p:cNvSpPr txBox="1"/>
          <p:nvPr/>
        </p:nvSpPr>
        <p:spPr>
          <a:xfrm>
            <a:off x="910575" y="3197225"/>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Có</a:t>
            </a:r>
            <a:endParaRPr>
              <a:latin typeface="Raleway SemiBold"/>
              <a:ea typeface="Raleway SemiBold"/>
              <a:cs typeface="Raleway SemiBold"/>
              <a:sym typeface="Raleway SemiBold"/>
            </a:endParaRPr>
          </a:p>
        </p:txBody>
      </p:sp>
      <p:sp>
        <p:nvSpPr>
          <p:cNvPr id="152" name="Google Shape;152;p23"/>
          <p:cNvSpPr txBox="1"/>
          <p:nvPr/>
        </p:nvSpPr>
        <p:spPr>
          <a:xfrm>
            <a:off x="2604675" y="3089525"/>
            <a:ext cx="7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Không</a:t>
            </a:r>
            <a:endParaRPr>
              <a:latin typeface="Raleway SemiBold"/>
              <a:ea typeface="Raleway SemiBold"/>
              <a:cs typeface="Raleway SemiBold"/>
              <a:sym typeface="Raleway SemiBold"/>
            </a:endParaRPr>
          </a:p>
        </p:txBody>
      </p:sp>
      <p:sp>
        <p:nvSpPr>
          <p:cNvPr id="153" name="Google Shape;153;p23"/>
          <p:cNvSpPr txBox="1"/>
          <p:nvPr/>
        </p:nvSpPr>
        <p:spPr>
          <a:xfrm>
            <a:off x="5658675" y="3197225"/>
            <a:ext cx="77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Không</a:t>
            </a:r>
            <a:endParaRPr>
              <a:latin typeface="Raleway SemiBold"/>
              <a:ea typeface="Raleway SemiBold"/>
              <a:cs typeface="Raleway SemiBold"/>
              <a:sym typeface="Raleway SemiBold"/>
            </a:endParaRPr>
          </a:p>
        </p:txBody>
      </p:sp>
      <p:sp>
        <p:nvSpPr>
          <p:cNvPr id="154" name="Google Shape;154;p23"/>
          <p:cNvSpPr txBox="1"/>
          <p:nvPr/>
        </p:nvSpPr>
        <p:spPr>
          <a:xfrm>
            <a:off x="7688175" y="3197225"/>
            <a:ext cx="66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aleway SemiBold"/>
                <a:ea typeface="Raleway SemiBold"/>
                <a:cs typeface="Raleway SemiBold"/>
                <a:sym typeface="Raleway SemiBold"/>
              </a:rPr>
              <a:t>Có</a:t>
            </a:r>
            <a:endParaRPr>
              <a:latin typeface="Raleway SemiBold"/>
              <a:ea typeface="Raleway SemiBold"/>
              <a:cs typeface="Raleway SemiBold"/>
              <a:sym typeface="Raleway SemiBold"/>
            </a:endParaRPr>
          </a:p>
        </p:txBody>
      </p:sp>
      <p:cxnSp>
        <p:nvCxnSpPr>
          <p:cNvPr id="155" name="Google Shape;155;p23"/>
          <p:cNvCxnSpPr>
            <a:stCxn id="137" idx="1"/>
            <a:endCxn id="151" idx="0"/>
          </p:cNvCxnSpPr>
          <p:nvPr/>
        </p:nvCxnSpPr>
        <p:spPr>
          <a:xfrm flipH="1">
            <a:off x="1245275" y="2654825"/>
            <a:ext cx="392100" cy="542400"/>
          </a:xfrm>
          <a:prstGeom prst="straightConnector1">
            <a:avLst/>
          </a:prstGeom>
          <a:noFill/>
          <a:ln cap="flat" cmpd="sng" w="9525">
            <a:solidFill>
              <a:schemeClr val="dk2"/>
            </a:solidFill>
            <a:prstDash val="solid"/>
            <a:round/>
            <a:headEnd len="med" w="med" type="none"/>
            <a:tailEnd len="med" w="med" type="triangle"/>
          </a:ln>
        </p:spPr>
      </p:cxnSp>
      <p:cxnSp>
        <p:nvCxnSpPr>
          <p:cNvPr id="156" name="Google Shape;156;p23"/>
          <p:cNvCxnSpPr>
            <a:stCxn id="137" idx="3"/>
            <a:endCxn id="152" idx="0"/>
          </p:cNvCxnSpPr>
          <p:nvPr/>
        </p:nvCxnSpPr>
        <p:spPr>
          <a:xfrm>
            <a:off x="2604575" y="2654825"/>
            <a:ext cx="385500" cy="4347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23"/>
          <p:cNvCxnSpPr>
            <a:stCxn id="151" idx="2"/>
            <a:endCxn id="139" idx="0"/>
          </p:cNvCxnSpPr>
          <p:nvPr/>
        </p:nvCxnSpPr>
        <p:spPr>
          <a:xfrm>
            <a:off x="1245225" y="3597425"/>
            <a:ext cx="0" cy="4014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23"/>
          <p:cNvCxnSpPr>
            <a:stCxn id="152" idx="2"/>
            <a:endCxn id="143" idx="0"/>
          </p:cNvCxnSpPr>
          <p:nvPr/>
        </p:nvCxnSpPr>
        <p:spPr>
          <a:xfrm>
            <a:off x="2990025" y="3489725"/>
            <a:ext cx="87300" cy="509100"/>
          </a:xfrm>
          <a:prstGeom prst="straightConnector1">
            <a:avLst/>
          </a:prstGeom>
          <a:noFill/>
          <a:ln cap="flat" cmpd="sng" w="9525">
            <a:solidFill>
              <a:schemeClr val="dk2"/>
            </a:solidFill>
            <a:prstDash val="solid"/>
            <a:round/>
            <a:headEnd len="med" w="med" type="none"/>
            <a:tailEnd len="med" w="med" type="triangle"/>
          </a:ln>
        </p:spPr>
      </p:cxnSp>
      <p:cxnSp>
        <p:nvCxnSpPr>
          <p:cNvPr id="159" name="Google Shape;159;p23"/>
          <p:cNvCxnSpPr>
            <a:stCxn id="138" idx="1"/>
            <a:endCxn id="153" idx="0"/>
          </p:cNvCxnSpPr>
          <p:nvPr/>
        </p:nvCxnSpPr>
        <p:spPr>
          <a:xfrm flipH="1">
            <a:off x="6044100" y="2654825"/>
            <a:ext cx="242400" cy="54240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23"/>
          <p:cNvCxnSpPr>
            <a:stCxn id="138" idx="3"/>
            <a:endCxn id="154" idx="0"/>
          </p:cNvCxnSpPr>
          <p:nvPr/>
        </p:nvCxnSpPr>
        <p:spPr>
          <a:xfrm>
            <a:off x="7633800" y="2654825"/>
            <a:ext cx="389100" cy="5424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3"/>
          <p:cNvCxnSpPr>
            <a:stCxn id="153" idx="2"/>
            <a:endCxn id="144" idx="0"/>
          </p:cNvCxnSpPr>
          <p:nvPr/>
        </p:nvCxnSpPr>
        <p:spPr>
          <a:xfrm>
            <a:off x="6044025" y="3597425"/>
            <a:ext cx="0" cy="4014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23"/>
          <p:cNvCxnSpPr>
            <a:stCxn id="154" idx="2"/>
            <a:endCxn id="145" idx="0"/>
          </p:cNvCxnSpPr>
          <p:nvPr/>
        </p:nvCxnSpPr>
        <p:spPr>
          <a:xfrm>
            <a:off x="8022825" y="3597425"/>
            <a:ext cx="0" cy="401400"/>
          </a:xfrm>
          <a:prstGeom prst="straightConnector1">
            <a:avLst/>
          </a:prstGeom>
          <a:noFill/>
          <a:ln cap="flat" cmpd="sng" w="9525">
            <a:solidFill>
              <a:schemeClr val="dk2"/>
            </a:solidFill>
            <a:prstDash val="solid"/>
            <a:round/>
            <a:headEnd len="med" w="med" type="none"/>
            <a:tailEnd len="med" w="med" type="triangle"/>
          </a:ln>
        </p:spPr>
      </p:cxnSp>
      <p:sp>
        <p:nvSpPr>
          <p:cNvPr id="163" name="Google Shape;163;p23"/>
          <p:cNvSpPr/>
          <p:nvPr/>
        </p:nvSpPr>
        <p:spPr>
          <a:xfrm>
            <a:off x="3957550" y="2918975"/>
            <a:ext cx="1047000" cy="528300"/>
          </a:xfrm>
          <a:prstGeom prst="roundRect">
            <a:avLst>
              <a:gd fmla="val 16667" name="adj"/>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aleway"/>
                <a:ea typeface="Raleway"/>
                <a:cs typeface="Raleway"/>
                <a:sym typeface="Raleway"/>
              </a:rPr>
              <a:t>ĐI HỌC</a:t>
            </a:r>
            <a:endParaRPr b="1" sz="1600">
              <a:solidFill>
                <a:schemeClr val="lt1"/>
              </a:solidFill>
              <a:latin typeface="Raleway"/>
              <a:ea typeface="Raleway"/>
              <a:cs typeface="Raleway"/>
              <a:sym typeface="Raleway"/>
            </a:endParaRPr>
          </a:p>
        </p:txBody>
      </p:sp>
      <p:cxnSp>
        <p:nvCxnSpPr>
          <p:cNvPr id="164" name="Google Shape;164;p23"/>
          <p:cNvCxnSpPr>
            <a:stCxn id="141" idx="2"/>
            <a:endCxn id="163" idx="0"/>
          </p:cNvCxnSpPr>
          <p:nvPr/>
        </p:nvCxnSpPr>
        <p:spPr>
          <a:xfrm>
            <a:off x="4481050" y="2390675"/>
            <a:ext cx="0" cy="528300"/>
          </a:xfrm>
          <a:prstGeom prst="straightConnector1">
            <a:avLst/>
          </a:prstGeom>
          <a:noFill/>
          <a:ln cap="flat" cmpd="sng" w="9525">
            <a:solidFill>
              <a:schemeClr val="dk2"/>
            </a:solidFill>
            <a:prstDash val="solid"/>
            <a:round/>
            <a:headEnd len="med" w="med" type="none"/>
            <a:tailEnd len="med" w="med" type="triangle"/>
          </a:ln>
        </p:spPr>
      </p:cxnSp>
      <p:sp>
        <p:nvSpPr>
          <p:cNvPr id="165" name="Google Shape;165;p23"/>
          <p:cNvSpPr txBox="1"/>
          <p:nvPr/>
        </p:nvSpPr>
        <p:spPr>
          <a:xfrm>
            <a:off x="3060975" y="598050"/>
            <a:ext cx="286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600">
              <a:latin typeface="Raleway Medium"/>
              <a:ea typeface="Raleway Medium"/>
              <a:cs typeface="Raleway Medium"/>
              <a:sym typeface="Raleway Medium"/>
            </a:endParaRPr>
          </a:p>
        </p:txBody>
      </p:sp>
      <p:sp>
        <p:nvSpPr>
          <p:cNvPr id="166" name="Google Shape;16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176150" y="66575"/>
            <a:ext cx="87897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solidFill>
                  <a:srgbClr val="434343"/>
                </a:solidFill>
                <a:latin typeface="Playfair Display"/>
                <a:ea typeface="Playfair Display"/>
                <a:cs typeface="Playfair Display"/>
                <a:sym typeface="Playfair Display"/>
              </a:rPr>
              <a:t>Vài ví dụ về Decision Tree:</a:t>
            </a:r>
            <a:endParaRPr sz="2620">
              <a:solidFill>
                <a:srgbClr val="434343"/>
              </a:solidFill>
              <a:latin typeface="Playfair Display"/>
              <a:ea typeface="Playfair Display"/>
              <a:cs typeface="Playfair Display"/>
              <a:sym typeface="Playfair Display"/>
            </a:endParaRPr>
          </a:p>
        </p:txBody>
      </p:sp>
      <p:pic>
        <p:nvPicPr>
          <p:cNvPr id="172" name="Google Shape;172;p24"/>
          <p:cNvPicPr preferRelativeResize="0"/>
          <p:nvPr/>
        </p:nvPicPr>
        <p:blipFill>
          <a:blip r:embed="rId3">
            <a:alphaModFix/>
          </a:blip>
          <a:stretch>
            <a:fillRect/>
          </a:stretch>
        </p:blipFill>
        <p:spPr>
          <a:xfrm>
            <a:off x="151400" y="815588"/>
            <a:ext cx="8839200" cy="3146755"/>
          </a:xfrm>
          <a:prstGeom prst="rect">
            <a:avLst/>
          </a:prstGeom>
          <a:noFill/>
          <a:ln>
            <a:noFill/>
          </a:ln>
        </p:spPr>
      </p:pic>
      <p:sp>
        <p:nvSpPr>
          <p:cNvPr id="173" name="Google Shape;173;p24"/>
          <p:cNvSpPr txBox="1"/>
          <p:nvPr/>
        </p:nvSpPr>
        <p:spPr>
          <a:xfrm>
            <a:off x="1774350" y="4218775"/>
            <a:ext cx="55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Medium"/>
                <a:ea typeface="Raleway Medium"/>
                <a:cs typeface="Raleway Medium"/>
                <a:sym typeface="Raleway Medium"/>
              </a:rPr>
              <a:t>Ví dụ đơn giản về Decision Tree trong khám bệnh - Nguồn: </a:t>
            </a:r>
            <a:r>
              <a:rPr i="1" lang="en" u="sng">
                <a:solidFill>
                  <a:schemeClr val="hlink"/>
                </a:solidFill>
                <a:latin typeface="Raleway Medium"/>
                <a:ea typeface="Raleway Medium"/>
                <a:cs typeface="Raleway Medium"/>
                <a:sym typeface="Raleway Medium"/>
                <a:hlinkClick r:id="rId4"/>
              </a:rPr>
              <a:t>Medium</a:t>
            </a:r>
            <a:endParaRPr i="1">
              <a:latin typeface="Raleway Medium"/>
              <a:ea typeface="Raleway Medium"/>
              <a:cs typeface="Raleway Medium"/>
              <a:sym typeface="Raleway Medium"/>
            </a:endParaRPr>
          </a:p>
        </p:txBody>
      </p:sp>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0" name="Google Shape;180;p25"/>
          <p:cNvPicPr preferRelativeResize="0"/>
          <p:nvPr/>
        </p:nvPicPr>
        <p:blipFill rotWithShape="1">
          <a:blip r:embed="rId3">
            <a:alphaModFix/>
          </a:blip>
          <a:srcRect b="0" l="22346" r="17241" t="0"/>
          <a:stretch/>
        </p:blipFill>
        <p:spPr>
          <a:xfrm>
            <a:off x="0" y="423475"/>
            <a:ext cx="4650000" cy="4296530"/>
          </a:xfrm>
          <a:prstGeom prst="rect">
            <a:avLst/>
          </a:prstGeom>
          <a:noFill/>
          <a:ln>
            <a:noFill/>
          </a:ln>
        </p:spPr>
      </p:pic>
      <p:sp>
        <p:nvSpPr>
          <p:cNvPr id="181" name="Google Shape;181;p25"/>
          <p:cNvSpPr txBox="1"/>
          <p:nvPr>
            <p:ph type="title"/>
          </p:nvPr>
        </p:nvSpPr>
        <p:spPr>
          <a:xfrm>
            <a:off x="4826525" y="1780763"/>
            <a:ext cx="4143600" cy="929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DECISION TREE </a:t>
            </a:r>
            <a:endParaRPr b="1" sz="2420">
              <a:solidFill>
                <a:schemeClr val="lt1"/>
              </a:solidFill>
              <a:latin typeface="Playfair Display"/>
              <a:ea typeface="Playfair Display"/>
              <a:cs typeface="Playfair Display"/>
              <a:sym typeface="Playfair Display"/>
            </a:endParaRPr>
          </a:p>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được xây dựng như thế nào?</a:t>
            </a:r>
            <a:endParaRPr b="1" sz="2420">
              <a:solidFill>
                <a:schemeClr val="lt1"/>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20">
                <a:solidFill>
                  <a:srgbClr val="434343"/>
                </a:solidFill>
                <a:latin typeface="Playfair Display SemiBold"/>
                <a:ea typeface="Playfair Display SemiBold"/>
                <a:cs typeface="Playfair Display SemiBold"/>
                <a:sym typeface="Playfair Display SemiBold"/>
              </a:rPr>
              <a:t>DECISION TREE được xây dựng như thế nào?</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SzPts val="990"/>
              <a:buNone/>
            </a:pPr>
            <a:r>
              <a:t/>
            </a:r>
            <a:endParaRPr sz="2420">
              <a:solidFill>
                <a:srgbClr val="434343"/>
              </a:solidFill>
              <a:latin typeface="Playfair Display SemiBold"/>
              <a:ea typeface="Playfair Display SemiBold"/>
              <a:cs typeface="Playfair Display SemiBold"/>
              <a:sym typeface="Playfair Display SemiBold"/>
            </a:endParaRPr>
          </a:p>
        </p:txBody>
      </p:sp>
      <p:sp>
        <p:nvSpPr>
          <p:cNvPr id="187" name="Google Shape;18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26"/>
          <p:cNvSpPr txBox="1"/>
          <p:nvPr/>
        </p:nvSpPr>
        <p:spPr>
          <a:xfrm>
            <a:off x="176150" y="722075"/>
            <a:ext cx="8789700" cy="206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434343"/>
                </a:solidFill>
                <a:latin typeface="Raleway Medium"/>
                <a:ea typeface="Raleway Medium"/>
                <a:cs typeface="Raleway Medium"/>
                <a:sym typeface="Raleway Medium"/>
              </a:rPr>
              <a:t>Việc xây dựng </a:t>
            </a:r>
            <a:r>
              <a:rPr b="1" lang="en" sz="1600">
                <a:solidFill>
                  <a:srgbClr val="434343"/>
                </a:solidFill>
                <a:latin typeface="Raleway"/>
                <a:ea typeface="Raleway"/>
                <a:cs typeface="Raleway"/>
                <a:sym typeface="Raleway"/>
              </a:rPr>
              <a:t>Cây quyết định</a:t>
            </a:r>
            <a:r>
              <a:rPr lang="en" sz="1600">
                <a:solidFill>
                  <a:srgbClr val="434343"/>
                </a:solidFill>
                <a:latin typeface="Raleway Medium"/>
                <a:ea typeface="Raleway Medium"/>
                <a:cs typeface="Raleway Medium"/>
                <a:sym typeface="Raleway Medium"/>
              </a:rPr>
              <a:t> dựa trên chiến lược </a:t>
            </a:r>
            <a:r>
              <a:rPr b="1" i="1" lang="en" sz="1600">
                <a:solidFill>
                  <a:srgbClr val="434343"/>
                </a:solidFill>
                <a:latin typeface="Raleway"/>
                <a:ea typeface="Raleway"/>
                <a:cs typeface="Raleway"/>
                <a:sym typeface="Raleway"/>
              </a:rPr>
              <a:t>Chia để trị</a:t>
            </a:r>
            <a:r>
              <a:rPr lang="en" sz="1600">
                <a:solidFill>
                  <a:srgbClr val="434343"/>
                </a:solidFill>
                <a:latin typeface="Raleway Medium"/>
                <a:ea typeface="Raleway Medium"/>
                <a:cs typeface="Raleway Medium"/>
                <a:sym typeface="Raleway Medium"/>
              </a:rPr>
              <a:t> (</a:t>
            </a:r>
            <a:r>
              <a:rPr i="1" lang="en" sz="1600">
                <a:solidFill>
                  <a:srgbClr val="434343"/>
                </a:solidFill>
                <a:latin typeface="Raleway Medium"/>
                <a:ea typeface="Raleway Medium"/>
                <a:cs typeface="Raleway Medium"/>
                <a:sym typeface="Raleway Medium"/>
              </a:rPr>
              <a:t>divide and conquer strategy</a:t>
            </a:r>
            <a:r>
              <a:rPr lang="en" sz="1600">
                <a:solidFill>
                  <a:srgbClr val="434343"/>
                </a:solidFill>
                <a:latin typeface="Raleway Medium"/>
                <a:ea typeface="Raleway Medium"/>
                <a:cs typeface="Raleway Medium"/>
                <a:sym typeface="Raleway Medium"/>
              </a:rPr>
              <a:t>) bằng cách thực hiện </a:t>
            </a:r>
            <a:r>
              <a:rPr b="1" i="1" lang="en" sz="1600">
                <a:solidFill>
                  <a:srgbClr val="434343"/>
                </a:solidFill>
                <a:latin typeface="Raleway"/>
                <a:ea typeface="Raleway"/>
                <a:cs typeface="Raleway"/>
                <a:sym typeface="Raleway"/>
              </a:rPr>
              <a:t>Tìm kiếm Tham lam</a:t>
            </a:r>
            <a:r>
              <a:rPr lang="en" sz="1600">
                <a:solidFill>
                  <a:srgbClr val="434343"/>
                </a:solidFill>
                <a:latin typeface="Raleway Medium"/>
                <a:ea typeface="Raleway Medium"/>
                <a:cs typeface="Raleway Medium"/>
                <a:sym typeface="Raleway Medium"/>
              </a:rPr>
              <a:t> (</a:t>
            </a:r>
            <a:r>
              <a:rPr i="1" lang="en" sz="1600">
                <a:solidFill>
                  <a:srgbClr val="434343"/>
                </a:solidFill>
                <a:latin typeface="Raleway Medium"/>
                <a:ea typeface="Raleway Medium"/>
                <a:cs typeface="Raleway Medium"/>
                <a:sym typeface="Raleway Medium"/>
              </a:rPr>
              <a:t>Greedy search</a:t>
            </a:r>
            <a:r>
              <a:rPr lang="en" sz="1600">
                <a:solidFill>
                  <a:srgbClr val="434343"/>
                </a:solidFill>
                <a:latin typeface="Raleway Medium"/>
                <a:ea typeface="Raleway Medium"/>
                <a:cs typeface="Raleway Medium"/>
                <a:sym typeface="Raleway Medium"/>
              </a:rPr>
              <a:t>) để xác định </a:t>
            </a:r>
            <a:r>
              <a:rPr b="1" lang="en" sz="1600">
                <a:solidFill>
                  <a:srgbClr val="434343"/>
                </a:solidFill>
                <a:latin typeface="Raleway"/>
                <a:ea typeface="Raleway"/>
                <a:cs typeface="Raleway"/>
                <a:sym typeface="Raleway"/>
              </a:rPr>
              <a:t>các</a:t>
            </a:r>
            <a:r>
              <a:rPr lang="en" sz="1600">
                <a:solidFill>
                  <a:srgbClr val="434343"/>
                </a:solidFill>
                <a:latin typeface="Raleway Medium"/>
                <a:ea typeface="Raleway Medium"/>
                <a:cs typeface="Raleway Medium"/>
                <a:sym typeface="Raleway Medium"/>
              </a:rPr>
              <a:t> </a:t>
            </a:r>
            <a:r>
              <a:rPr b="1" lang="en" sz="1600">
                <a:solidFill>
                  <a:srgbClr val="434343"/>
                </a:solidFill>
                <a:latin typeface="Raleway"/>
                <a:ea typeface="Raleway"/>
                <a:cs typeface="Raleway"/>
                <a:sym typeface="Raleway"/>
              </a:rPr>
              <a:t>điểm phân chia tối ưu</a:t>
            </a:r>
            <a:r>
              <a:rPr lang="en" sz="1600">
                <a:solidFill>
                  <a:srgbClr val="434343"/>
                </a:solidFill>
                <a:latin typeface="Raleway Medium"/>
                <a:ea typeface="Raleway Medium"/>
                <a:cs typeface="Raleway Medium"/>
                <a:sym typeface="Raleway Medium"/>
              </a:rPr>
              <a:t> bên trong cây.</a:t>
            </a:r>
            <a:endParaRPr sz="1600">
              <a:solidFill>
                <a:srgbClr val="434343"/>
              </a:solidFill>
              <a:latin typeface="Raleway Medium"/>
              <a:ea typeface="Raleway Medium"/>
              <a:cs typeface="Raleway Medium"/>
              <a:sym typeface="Raleway Medium"/>
            </a:endParaRPr>
          </a:p>
          <a:p>
            <a:pPr indent="0" lvl="0" marL="0" rtl="0" algn="l">
              <a:lnSpc>
                <a:spcPct val="150000"/>
              </a:lnSpc>
              <a:spcBef>
                <a:spcPts val="1200"/>
              </a:spcBef>
              <a:spcAft>
                <a:spcPts val="1200"/>
              </a:spcAft>
              <a:buNone/>
            </a:pPr>
            <a:r>
              <a:rPr lang="en" sz="1600">
                <a:solidFill>
                  <a:srgbClr val="434343"/>
                </a:solidFill>
                <a:latin typeface="Raleway Medium"/>
                <a:ea typeface="Raleway Medium"/>
                <a:cs typeface="Raleway Medium"/>
                <a:sym typeface="Raleway Medium"/>
              </a:rPr>
              <a:t>Quá trình phân chia được lặp lại </a:t>
            </a:r>
            <a:r>
              <a:rPr b="1" i="1" lang="en" sz="1600">
                <a:solidFill>
                  <a:srgbClr val="434343"/>
                </a:solidFill>
                <a:latin typeface="Raleway"/>
                <a:ea typeface="Raleway"/>
                <a:cs typeface="Raleway"/>
                <a:sym typeface="Raleway"/>
              </a:rPr>
              <a:t>từ trên xuống</a:t>
            </a:r>
            <a:r>
              <a:rPr lang="en" sz="1600">
                <a:solidFill>
                  <a:srgbClr val="434343"/>
                </a:solidFill>
                <a:latin typeface="Raleway Medium"/>
                <a:ea typeface="Raleway Medium"/>
                <a:cs typeface="Raleway Medium"/>
                <a:sym typeface="Raleway Medium"/>
              </a:rPr>
              <a:t> (</a:t>
            </a:r>
            <a:r>
              <a:rPr i="1" lang="en" sz="1600">
                <a:solidFill>
                  <a:srgbClr val="434343"/>
                </a:solidFill>
                <a:latin typeface="Raleway Medium"/>
                <a:ea typeface="Raleway Medium"/>
                <a:cs typeface="Raleway Medium"/>
                <a:sym typeface="Raleway Medium"/>
              </a:rPr>
              <a:t>top-down</a:t>
            </a:r>
            <a:r>
              <a:rPr lang="en" sz="1600">
                <a:solidFill>
                  <a:srgbClr val="434343"/>
                </a:solidFill>
                <a:latin typeface="Raleway Medium"/>
                <a:ea typeface="Raleway Medium"/>
                <a:cs typeface="Raleway Medium"/>
                <a:sym typeface="Raleway Medium"/>
              </a:rPr>
              <a:t>), </a:t>
            </a:r>
            <a:r>
              <a:rPr b="1" i="1" lang="en" sz="1600">
                <a:solidFill>
                  <a:srgbClr val="434343"/>
                </a:solidFill>
                <a:latin typeface="Raleway"/>
                <a:ea typeface="Raleway"/>
                <a:cs typeface="Raleway"/>
                <a:sym typeface="Raleway"/>
              </a:rPr>
              <a:t>đệ quy</a:t>
            </a:r>
            <a:r>
              <a:rPr lang="en" sz="1600">
                <a:solidFill>
                  <a:srgbClr val="434343"/>
                </a:solidFill>
                <a:latin typeface="Raleway Medium"/>
                <a:ea typeface="Raleway Medium"/>
                <a:cs typeface="Raleway Medium"/>
                <a:sym typeface="Raleway Medium"/>
              </a:rPr>
              <a:t> (</a:t>
            </a:r>
            <a:r>
              <a:rPr i="1" lang="en" sz="1600">
                <a:solidFill>
                  <a:srgbClr val="434343"/>
                </a:solidFill>
                <a:latin typeface="Raleway Medium"/>
                <a:ea typeface="Raleway Medium"/>
                <a:cs typeface="Raleway Medium"/>
                <a:sym typeface="Raleway Medium"/>
              </a:rPr>
              <a:t>recursive</a:t>
            </a:r>
            <a:r>
              <a:rPr lang="en" sz="1600">
                <a:solidFill>
                  <a:srgbClr val="434343"/>
                </a:solidFill>
                <a:latin typeface="Raleway Medium"/>
                <a:ea typeface="Raleway Medium"/>
                <a:cs typeface="Raleway Medium"/>
                <a:sym typeface="Raleway Medium"/>
              </a:rPr>
              <a:t>) cho đến khi tất cả các điểm dữ liệu đã được phân loại vào các lớp cụ thể.</a:t>
            </a:r>
            <a:endParaRPr sz="1600">
              <a:solidFill>
                <a:schemeClr val="lt1"/>
              </a:solidFill>
              <a:latin typeface="Raleway Medium"/>
              <a:ea typeface="Raleway Medium"/>
              <a:cs typeface="Raleway Medium"/>
              <a:sym typeface="Ralew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20">
                <a:solidFill>
                  <a:srgbClr val="434343"/>
                </a:solidFill>
                <a:latin typeface="Playfair Display SemiBold"/>
                <a:ea typeface="Playfair Display SemiBold"/>
                <a:cs typeface="Playfair Display SemiBold"/>
                <a:sym typeface="Playfair Display SemiBold"/>
              </a:rPr>
              <a:t>Một số thuật toán xây dựng </a:t>
            </a:r>
            <a:r>
              <a:rPr lang="en" sz="2420">
                <a:solidFill>
                  <a:srgbClr val="434343"/>
                </a:solidFill>
                <a:latin typeface="Playfair Display SemiBold"/>
                <a:ea typeface="Playfair Display SemiBold"/>
                <a:cs typeface="Playfair Display SemiBold"/>
                <a:sym typeface="Playfair Display SemiBold"/>
              </a:rPr>
              <a:t>DECISION TREE</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SzPts val="990"/>
              <a:buNone/>
            </a:pPr>
            <a:r>
              <a:t/>
            </a:r>
            <a:endParaRPr sz="2420">
              <a:solidFill>
                <a:srgbClr val="434343"/>
              </a:solidFill>
              <a:latin typeface="Playfair Display SemiBold"/>
              <a:ea typeface="Playfair Display SemiBold"/>
              <a:cs typeface="Playfair Display SemiBold"/>
              <a:sym typeface="Playfair Display SemiBold"/>
            </a:endParaRPr>
          </a:p>
        </p:txBody>
      </p:sp>
      <p:sp>
        <p:nvSpPr>
          <p:cNvPr id="194" name="Google Shape;19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27"/>
          <p:cNvSpPr txBox="1"/>
          <p:nvPr/>
        </p:nvSpPr>
        <p:spPr>
          <a:xfrm>
            <a:off x="176150" y="722075"/>
            <a:ext cx="8789700" cy="31221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1000"/>
              </a:spcBef>
              <a:spcAft>
                <a:spcPts val="0"/>
              </a:spcAft>
              <a:buClr>
                <a:schemeClr val="lt1"/>
              </a:buClr>
              <a:buSzPts val="1500"/>
              <a:buFont typeface="Raleway Medium"/>
              <a:buChar char="➢"/>
            </a:pPr>
            <a:r>
              <a:rPr b="1" lang="en" sz="1500">
                <a:solidFill>
                  <a:schemeClr val="lt1"/>
                </a:solidFill>
                <a:latin typeface="Raleway"/>
                <a:ea typeface="Raleway"/>
                <a:cs typeface="Raleway"/>
                <a:sym typeface="Raleway"/>
              </a:rPr>
              <a:t>ID3 (</a:t>
            </a:r>
            <a:r>
              <a:rPr b="1" i="1" lang="en" sz="1500">
                <a:solidFill>
                  <a:schemeClr val="lt1"/>
                </a:solidFill>
                <a:latin typeface="Raleway"/>
                <a:ea typeface="Raleway"/>
                <a:cs typeface="Raleway"/>
                <a:sym typeface="Raleway"/>
              </a:rPr>
              <a:t>I</a:t>
            </a:r>
            <a:r>
              <a:rPr i="1" lang="en" sz="1500">
                <a:solidFill>
                  <a:schemeClr val="lt1"/>
                </a:solidFill>
                <a:latin typeface="Raleway Medium"/>
                <a:ea typeface="Raleway Medium"/>
                <a:cs typeface="Raleway Medium"/>
                <a:sym typeface="Raleway Medium"/>
              </a:rPr>
              <a:t>terative</a:t>
            </a:r>
            <a:r>
              <a:rPr b="1" i="1" lang="en" sz="1500">
                <a:solidFill>
                  <a:schemeClr val="lt1"/>
                </a:solidFill>
                <a:latin typeface="Raleway"/>
                <a:ea typeface="Raleway"/>
                <a:cs typeface="Raleway"/>
                <a:sym typeface="Raleway"/>
              </a:rPr>
              <a:t> D</a:t>
            </a:r>
            <a:r>
              <a:rPr i="1" lang="en" sz="1500">
                <a:solidFill>
                  <a:schemeClr val="lt1"/>
                </a:solidFill>
                <a:latin typeface="Raleway Medium"/>
                <a:ea typeface="Raleway Medium"/>
                <a:cs typeface="Raleway Medium"/>
                <a:sym typeface="Raleway Medium"/>
              </a:rPr>
              <a:t>ichotomiser</a:t>
            </a:r>
            <a:r>
              <a:rPr b="1" i="1" lang="en" sz="1500">
                <a:solidFill>
                  <a:schemeClr val="lt1"/>
                </a:solidFill>
                <a:latin typeface="Raleway"/>
                <a:ea typeface="Raleway"/>
                <a:cs typeface="Raleway"/>
                <a:sym typeface="Raleway"/>
              </a:rPr>
              <a:t> 3</a:t>
            </a:r>
            <a:r>
              <a:rPr b="1" lang="en" sz="1500">
                <a:solidFill>
                  <a:schemeClr val="lt1"/>
                </a:solidFill>
                <a:latin typeface="Raleway"/>
                <a:ea typeface="Raleway"/>
                <a:cs typeface="Raleway"/>
                <a:sym typeface="Raleway"/>
              </a:rPr>
              <a:t>)</a:t>
            </a:r>
            <a:r>
              <a:rPr lang="en" sz="1500">
                <a:solidFill>
                  <a:schemeClr val="lt1"/>
                </a:solidFill>
                <a:latin typeface="Raleway Medium"/>
                <a:ea typeface="Raleway Medium"/>
                <a:cs typeface="Raleway Medium"/>
                <a:sym typeface="Raleway Medium"/>
              </a:rPr>
              <a:t> </a:t>
            </a:r>
            <a:r>
              <a:rPr b="1" lang="en" sz="1500">
                <a:solidFill>
                  <a:schemeClr val="lt1"/>
                </a:solidFill>
                <a:latin typeface="Raleway"/>
                <a:ea typeface="Raleway"/>
                <a:cs typeface="Raleway"/>
                <a:sym typeface="Raleway"/>
              </a:rPr>
              <a:t>: </a:t>
            </a:r>
            <a:r>
              <a:rPr lang="en" sz="1500">
                <a:solidFill>
                  <a:schemeClr val="lt1"/>
                </a:solidFill>
                <a:latin typeface="Raleway Medium"/>
                <a:ea typeface="Raleway Medium"/>
                <a:cs typeface="Raleway Medium"/>
                <a:sym typeface="Raleway Medium"/>
              </a:rPr>
              <a:t>được phát triển bởi Ross Quinlan. Thuật toán này </a:t>
            </a:r>
            <a:r>
              <a:rPr lang="en" sz="1500">
                <a:solidFill>
                  <a:schemeClr val="lt1"/>
                </a:solidFill>
                <a:latin typeface="Raleway Medium"/>
                <a:ea typeface="Raleway Medium"/>
                <a:cs typeface="Raleway Medium"/>
                <a:sym typeface="Raleway Medium"/>
              </a:rPr>
              <a:t>sử dụng</a:t>
            </a:r>
            <a:r>
              <a:rPr lang="en" sz="1500">
                <a:solidFill>
                  <a:schemeClr val="lt1"/>
                </a:solidFill>
                <a:latin typeface="Raleway Medium"/>
                <a:ea typeface="Raleway Medium"/>
                <a:cs typeface="Raleway Medium"/>
                <a:sym typeface="Raleway Medium"/>
              </a:rPr>
              <a:t> </a:t>
            </a:r>
            <a:r>
              <a:rPr b="1" i="1" lang="en" sz="1500">
                <a:solidFill>
                  <a:schemeClr val="lt1"/>
                </a:solidFill>
                <a:latin typeface="Raleway"/>
                <a:ea typeface="Raleway"/>
                <a:cs typeface="Raleway"/>
                <a:sym typeface="Raleway"/>
              </a:rPr>
              <a:t>Entropy</a:t>
            </a:r>
            <a:r>
              <a:rPr lang="en" sz="1500">
                <a:solidFill>
                  <a:schemeClr val="lt1"/>
                </a:solidFill>
                <a:latin typeface="Raleway Medium"/>
                <a:ea typeface="Raleway Medium"/>
                <a:cs typeface="Raleway Medium"/>
                <a:sym typeface="Raleway Medium"/>
              </a:rPr>
              <a:t>, </a:t>
            </a:r>
            <a:r>
              <a:rPr b="1" i="1" lang="en" sz="1500">
                <a:solidFill>
                  <a:schemeClr val="lt1"/>
                </a:solidFill>
                <a:latin typeface="Raleway"/>
                <a:ea typeface="Raleway"/>
                <a:cs typeface="Raleway"/>
                <a:sym typeface="Raleway"/>
              </a:rPr>
              <a:t>Information Gain </a:t>
            </a:r>
            <a:r>
              <a:rPr lang="en" sz="1500">
                <a:solidFill>
                  <a:schemeClr val="lt1"/>
                </a:solidFill>
                <a:latin typeface="Raleway Medium"/>
                <a:ea typeface="Raleway Medium"/>
                <a:cs typeface="Raleway Medium"/>
                <a:sym typeface="Raleway Medium"/>
              </a:rPr>
              <a:t>làm độ đo để đánh giá các điểm chia dữ liệu.</a:t>
            </a:r>
            <a:endParaRPr sz="1500">
              <a:solidFill>
                <a:schemeClr val="lt1"/>
              </a:solidFill>
              <a:latin typeface="Raleway Medium"/>
              <a:ea typeface="Raleway Medium"/>
              <a:cs typeface="Raleway Medium"/>
              <a:sym typeface="Raleway Medium"/>
            </a:endParaRPr>
          </a:p>
          <a:p>
            <a:pPr indent="-323850" lvl="0" marL="457200" rtl="0" algn="l">
              <a:lnSpc>
                <a:spcPct val="150000"/>
              </a:lnSpc>
              <a:spcBef>
                <a:spcPts val="1200"/>
              </a:spcBef>
              <a:spcAft>
                <a:spcPts val="0"/>
              </a:spcAft>
              <a:buClr>
                <a:schemeClr val="lt1"/>
              </a:buClr>
              <a:buSzPts val="1500"/>
              <a:buFont typeface="Raleway Medium"/>
              <a:buChar char="➢"/>
            </a:pPr>
            <a:r>
              <a:rPr b="1" lang="en" sz="1500">
                <a:solidFill>
                  <a:schemeClr val="lt1"/>
                </a:solidFill>
                <a:latin typeface="Raleway"/>
                <a:ea typeface="Raleway"/>
                <a:cs typeface="Raleway"/>
                <a:sym typeface="Raleway"/>
              </a:rPr>
              <a:t>C.45 : </a:t>
            </a:r>
            <a:r>
              <a:rPr lang="en" sz="1500">
                <a:solidFill>
                  <a:schemeClr val="lt1"/>
                </a:solidFill>
                <a:latin typeface="Raleway Medium"/>
                <a:ea typeface="Raleway Medium"/>
                <a:cs typeface="Raleway Medium"/>
                <a:sym typeface="Raleway Medium"/>
              </a:rPr>
              <a:t>Là thuật toán được Quinlan cải tiến từ ID3. Thuật toán này sử dụng Information Gain, Gain Ratio để đánh giá các điểm chia dữ liệu.</a:t>
            </a:r>
            <a:endParaRPr sz="1500">
              <a:solidFill>
                <a:schemeClr val="lt1"/>
              </a:solidFill>
              <a:latin typeface="Raleway Medium"/>
              <a:ea typeface="Raleway Medium"/>
              <a:cs typeface="Raleway Medium"/>
              <a:sym typeface="Raleway Medium"/>
            </a:endParaRPr>
          </a:p>
          <a:p>
            <a:pPr indent="-323850" lvl="0" marL="457200" rtl="0" algn="l">
              <a:lnSpc>
                <a:spcPct val="150000"/>
              </a:lnSpc>
              <a:spcBef>
                <a:spcPts val="1000"/>
              </a:spcBef>
              <a:spcAft>
                <a:spcPts val="1200"/>
              </a:spcAft>
              <a:buClr>
                <a:schemeClr val="lt1"/>
              </a:buClr>
              <a:buSzPts val="1500"/>
              <a:buFont typeface="Raleway Medium"/>
              <a:buChar char="➢"/>
            </a:pPr>
            <a:r>
              <a:rPr b="1" lang="en" sz="1500">
                <a:solidFill>
                  <a:schemeClr val="lt1"/>
                </a:solidFill>
                <a:latin typeface="Raleway"/>
                <a:ea typeface="Raleway"/>
                <a:cs typeface="Raleway"/>
                <a:sym typeface="Raleway"/>
              </a:rPr>
              <a:t>CART</a:t>
            </a:r>
            <a:r>
              <a:rPr lang="en" sz="1500">
                <a:solidFill>
                  <a:schemeClr val="lt1"/>
                </a:solidFill>
                <a:latin typeface="Raleway Medium"/>
                <a:ea typeface="Raleway Medium"/>
                <a:cs typeface="Raleway Medium"/>
                <a:sym typeface="Raleway Medium"/>
              </a:rPr>
              <a:t> (</a:t>
            </a:r>
            <a:r>
              <a:rPr b="1" i="1" lang="en" sz="1500">
                <a:solidFill>
                  <a:schemeClr val="lt1"/>
                </a:solidFill>
                <a:latin typeface="Raleway"/>
                <a:ea typeface="Raleway"/>
                <a:cs typeface="Raleway"/>
                <a:sym typeface="Raleway"/>
              </a:rPr>
              <a:t>C</a:t>
            </a:r>
            <a:r>
              <a:rPr i="1" lang="en" sz="1500">
                <a:solidFill>
                  <a:schemeClr val="lt1"/>
                </a:solidFill>
                <a:latin typeface="Raleway Medium"/>
                <a:ea typeface="Raleway Medium"/>
                <a:cs typeface="Raleway Medium"/>
                <a:sym typeface="Raleway Medium"/>
              </a:rPr>
              <a:t>lassification </a:t>
            </a:r>
            <a:r>
              <a:rPr b="1" i="1" lang="en" sz="1500">
                <a:solidFill>
                  <a:schemeClr val="lt1"/>
                </a:solidFill>
                <a:latin typeface="Raleway"/>
                <a:ea typeface="Raleway"/>
                <a:cs typeface="Raleway"/>
                <a:sym typeface="Raleway"/>
              </a:rPr>
              <a:t>A</a:t>
            </a:r>
            <a:r>
              <a:rPr i="1" lang="en" sz="1500">
                <a:solidFill>
                  <a:schemeClr val="lt1"/>
                </a:solidFill>
                <a:latin typeface="Raleway Medium"/>
                <a:ea typeface="Raleway Medium"/>
                <a:cs typeface="Raleway Medium"/>
                <a:sym typeface="Raleway Medium"/>
              </a:rPr>
              <a:t>nd </a:t>
            </a:r>
            <a:r>
              <a:rPr b="1" i="1" lang="en" sz="1500">
                <a:solidFill>
                  <a:schemeClr val="lt1"/>
                </a:solidFill>
                <a:latin typeface="Raleway"/>
                <a:ea typeface="Raleway"/>
                <a:cs typeface="Raleway"/>
                <a:sym typeface="Raleway"/>
              </a:rPr>
              <a:t>R</a:t>
            </a:r>
            <a:r>
              <a:rPr i="1" lang="en" sz="1500">
                <a:solidFill>
                  <a:schemeClr val="lt1"/>
                </a:solidFill>
                <a:latin typeface="Raleway Medium"/>
                <a:ea typeface="Raleway Medium"/>
                <a:cs typeface="Raleway Medium"/>
                <a:sym typeface="Raleway Medium"/>
              </a:rPr>
              <a:t>egression </a:t>
            </a:r>
            <a:r>
              <a:rPr b="1" i="1" lang="en" sz="1500">
                <a:solidFill>
                  <a:schemeClr val="lt1"/>
                </a:solidFill>
                <a:latin typeface="Raleway"/>
                <a:ea typeface="Raleway"/>
                <a:cs typeface="Raleway"/>
                <a:sym typeface="Raleway"/>
              </a:rPr>
              <a:t>T</a:t>
            </a:r>
            <a:r>
              <a:rPr i="1" lang="en" sz="1500">
                <a:solidFill>
                  <a:schemeClr val="lt1"/>
                </a:solidFill>
                <a:latin typeface="Raleway Medium"/>
                <a:ea typeface="Raleway Medium"/>
                <a:cs typeface="Raleway Medium"/>
                <a:sym typeface="Raleway Medium"/>
              </a:rPr>
              <a:t>ree</a:t>
            </a:r>
            <a:r>
              <a:rPr lang="en" sz="1500">
                <a:solidFill>
                  <a:schemeClr val="lt1"/>
                </a:solidFill>
                <a:latin typeface="Raleway Medium"/>
                <a:ea typeface="Raleway Medium"/>
                <a:cs typeface="Raleway Medium"/>
                <a:sym typeface="Raleway Medium"/>
              </a:rPr>
              <a:t>) </a:t>
            </a:r>
            <a:r>
              <a:rPr b="1" lang="en" sz="1500">
                <a:solidFill>
                  <a:schemeClr val="lt1"/>
                </a:solidFill>
                <a:latin typeface="Raleway"/>
                <a:ea typeface="Raleway"/>
                <a:cs typeface="Raleway"/>
                <a:sym typeface="Raleway"/>
              </a:rPr>
              <a:t>: </a:t>
            </a:r>
            <a:r>
              <a:rPr lang="en" sz="1500">
                <a:solidFill>
                  <a:schemeClr val="lt1"/>
                </a:solidFill>
                <a:latin typeface="Raleway Medium"/>
                <a:ea typeface="Raleway Medium"/>
                <a:cs typeface="Raleway Medium"/>
                <a:sym typeface="Raleway Medium"/>
              </a:rPr>
              <a:t>được phát triển bởi Leo Breiman. Thuật toán này tính toán độ đo </a:t>
            </a:r>
            <a:r>
              <a:rPr b="1" i="1" lang="en" sz="1500">
                <a:solidFill>
                  <a:schemeClr val="lt1"/>
                </a:solidFill>
                <a:latin typeface="Raleway"/>
                <a:ea typeface="Raleway"/>
                <a:cs typeface="Raleway"/>
                <a:sym typeface="Raleway"/>
              </a:rPr>
              <a:t>Gini Impurity</a:t>
            </a:r>
            <a:r>
              <a:rPr lang="en" sz="1500">
                <a:solidFill>
                  <a:schemeClr val="lt1"/>
                </a:solidFill>
                <a:latin typeface="Raleway Medium"/>
                <a:ea typeface="Raleway Medium"/>
                <a:cs typeface="Raleway Medium"/>
                <a:sym typeface="Raleway Medium"/>
              </a:rPr>
              <a:t> để xác định thuộc tính nào là lý tưởng để làm điểm chia. </a:t>
            </a:r>
            <a:r>
              <a:rPr b="1" i="1" lang="en" sz="1500">
                <a:solidFill>
                  <a:schemeClr val="lt1"/>
                </a:solidFill>
                <a:latin typeface="Raleway"/>
                <a:ea typeface="Raleway"/>
                <a:cs typeface="Raleway"/>
                <a:sym typeface="Raleway"/>
              </a:rPr>
              <a:t>Gini Impurity</a:t>
            </a:r>
            <a:r>
              <a:rPr lang="en" sz="1500">
                <a:solidFill>
                  <a:schemeClr val="lt1"/>
                </a:solidFill>
                <a:latin typeface="Raleway Medium"/>
                <a:ea typeface="Raleway Medium"/>
                <a:cs typeface="Raleway Medium"/>
                <a:sym typeface="Raleway Medium"/>
              </a:rPr>
              <a:t> đo lường tần suất bị phân loại không chính xác của 1 thuộc tính ngẫu nhiên trong tập dữ liệu. Khi đánh giá các điểm chia bằng </a:t>
            </a:r>
            <a:r>
              <a:rPr b="1" i="1" lang="en" sz="1500">
                <a:solidFill>
                  <a:schemeClr val="lt1"/>
                </a:solidFill>
                <a:latin typeface="Raleway"/>
                <a:ea typeface="Raleway"/>
                <a:cs typeface="Raleway"/>
                <a:sym typeface="Raleway"/>
              </a:rPr>
              <a:t>Gini Impurity</a:t>
            </a:r>
            <a:r>
              <a:rPr lang="en" sz="1500">
                <a:solidFill>
                  <a:schemeClr val="lt1"/>
                </a:solidFill>
                <a:latin typeface="Raleway Medium"/>
                <a:ea typeface="Raleway Medium"/>
                <a:cs typeface="Raleway Medium"/>
                <a:sym typeface="Raleway Medium"/>
              </a:rPr>
              <a:t>, giá trị thấp hơn sẽ tốt hơn.</a:t>
            </a:r>
            <a:endParaRPr sz="1500">
              <a:solidFill>
                <a:schemeClr val="lt1"/>
              </a:solidFill>
              <a:latin typeface="Raleway Medium"/>
              <a:ea typeface="Raleway Medium"/>
              <a:cs typeface="Raleway Medium"/>
              <a:sym typeface="Raleway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1" name="Google Shape;201;p28"/>
          <p:cNvPicPr preferRelativeResize="0"/>
          <p:nvPr/>
        </p:nvPicPr>
        <p:blipFill rotWithShape="1">
          <a:blip r:embed="rId3">
            <a:alphaModFix/>
          </a:blip>
          <a:srcRect b="0" l="0" r="49217" t="0"/>
          <a:stretch/>
        </p:blipFill>
        <p:spPr>
          <a:xfrm>
            <a:off x="0" y="0"/>
            <a:ext cx="4643448" cy="5143500"/>
          </a:xfrm>
          <a:prstGeom prst="rect">
            <a:avLst/>
          </a:prstGeom>
          <a:noFill/>
          <a:ln>
            <a:noFill/>
          </a:ln>
        </p:spPr>
      </p:pic>
      <p:sp>
        <p:nvSpPr>
          <p:cNvPr id="202" name="Google Shape;202;p28"/>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9"/>
          <p:cNvPicPr preferRelativeResize="0"/>
          <p:nvPr/>
        </p:nvPicPr>
        <p:blipFill rotWithShape="1">
          <a:blip r:embed="rId3">
            <a:alphaModFix/>
          </a:blip>
          <a:srcRect b="0" l="0" r="0" t="0"/>
          <a:stretch/>
        </p:blipFill>
        <p:spPr>
          <a:xfrm>
            <a:off x="0" y="0"/>
            <a:ext cx="9143875" cy="5143500"/>
          </a:xfrm>
          <a:prstGeom prst="rect">
            <a:avLst/>
          </a:prstGeom>
          <a:noFill/>
          <a:ln>
            <a:noFill/>
          </a:ln>
        </p:spPr>
      </p:pic>
      <p:sp>
        <p:nvSpPr>
          <p:cNvPr id="209" name="Google Shape;209;p29"/>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5" name="Google Shape;215;p30"/>
          <p:cNvPicPr preferRelativeResize="0"/>
          <p:nvPr/>
        </p:nvPicPr>
        <p:blipFill>
          <a:blip r:embed="rId3">
            <a:alphaModFix/>
          </a:blip>
          <a:stretch>
            <a:fillRect/>
          </a:stretch>
        </p:blipFill>
        <p:spPr>
          <a:xfrm>
            <a:off x="0" y="0"/>
            <a:ext cx="9144005" cy="5143500"/>
          </a:xfrm>
          <a:prstGeom prst="rect">
            <a:avLst/>
          </a:prstGeom>
          <a:noFill/>
          <a:ln>
            <a:noFill/>
          </a:ln>
        </p:spPr>
      </p:pic>
      <p:sp>
        <p:nvSpPr>
          <p:cNvPr id="216" name="Google Shape;216;p30"/>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2" name="Google Shape;222;p31"/>
          <p:cNvPicPr preferRelativeResize="0"/>
          <p:nvPr/>
        </p:nvPicPr>
        <p:blipFill>
          <a:blip r:embed="rId3">
            <a:alphaModFix/>
          </a:blip>
          <a:stretch>
            <a:fillRect/>
          </a:stretch>
        </p:blipFill>
        <p:spPr>
          <a:xfrm>
            <a:off x="0" y="0"/>
            <a:ext cx="9144000" cy="5143497"/>
          </a:xfrm>
          <a:prstGeom prst="rect">
            <a:avLst/>
          </a:prstGeom>
          <a:noFill/>
          <a:ln>
            <a:noFill/>
          </a:ln>
        </p:spPr>
      </p:pic>
      <p:sp>
        <p:nvSpPr>
          <p:cNvPr id="223" name="Google Shape;223;p31"/>
          <p:cNvSpPr txBox="1"/>
          <p:nvPr/>
        </p:nvSpPr>
        <p:spPr>
          <a:xfrm>
            <a:off x="5745625" y="93890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24" name="Google Shape;224;p31"/>
          <p:cNvSpPr txBox="1"/>
          <p:nvPr/>
        </p:nvSpPr>
        <p:spPr>
          <a:xfrm>
            <a:off x="7337650" y="10001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25" name="Google Shape;225;p31"/>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176150" y="66575"/>
            <a:ext cx="8789700" cy="955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2120">
                <a:solidFill>
                  <a:srgbClr val="434343"/>
                </a:solidFill>
                <a:latin typeface="Times New Roman"/>
                <a:ea typeface="Times New Roman"/>
                <a:cs typeface="Times New Roman"/>
                <a:sym typeface="Times New Roman"/>
              </a:rPr>
              <a:t>UIT - CS523.N11</a:t>
            </a:r>
            <a:endParaRPr b="1" sz="2120">
              <a:solidFill>
                <a:srgbClr val="434343"/>
              </a:solidFill>
              <a:latin typeface="Times New Roman"/>
              <a:ea typeface="Times New Roman"/>
              <a:cs typeface="Times New Roman"/>
              <a:sym typeface="Times New Roman"/>
            </a:endParaRPr>
          </a:p>
          <a:p>
            <a:pPr indent="0" lvl="0" marL="0" rtl="0" algn="ctr">
              <a:lnSpc>
                <a:spcPct val="115000"/>
              </a:lnSpc>
              <a:spcBef>
                <a:spcPts val="0"/>
              </a:spcBef>
              <a:spcAft>
                <a:spcPts val="0"/>
              </a:spcAft>
              <a:buSzPts val="990"/>
              <a:buNone/>
            </a:pPr>
            <a:r>
              <a:rPr lang="en" sz="2620">
                <a:solidFill>
                  <a:srgbClr val="434343"/>
                </a:solidFill>
                <a:latin typeface="Times New Roman"/>
                <a:ea typeface="Times New Roman"/>
                <a:cs typeface="Times New Roman"/>
                <a:sym typeface="Times New Roman"/>
              </a:rPr>
              <a:t>DECISION TREE - CÂY HỖ TRỢ QUYẾT ĐỊNH</a:t>
            </a:r>
            <a:endParaRPr sz="2620">
              <a:solidFill>
                <a:srgbClr val="434343"/>
              </a:solidFill>
              <a:latin typeface="Times New Roman"/>
              <a:ea typeface="Times New Roman"/>
              <a:cs typeface="Times New Roman"/>
              <a:sym typeface="Times New Roman"/>
            </a:endParaRPr>
          </a:p>
        </p:txBody>
      </p:sp>
      <p:sp>
        <p:nvSpPr>
          <p:cNvPr id="61" name="Google Shape;61;p14"/>
          <p:cNvSpPr txBox="1"/>
          <p:nvPr>
            <p:ph idx="1" type="body"/>
          </p:nvPr>
        </p:nvSpPr>
        <p:spPr>
          <a:xfrm>
            <a:off x="5587700" y="2262438"/>
            <a:ext cx="2556300" cy="11514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434343"/>
                </a:solidFill>
                <a:latin typeface="Raleway"/>
                <a:ea typeface="Raleway"/>
                <a:cs typeface="Raleway"/>
                <a:sym typeface="Raleway"/>
              </a:rPr>
              <a:t>NHÓM 9</a:t>
            </a:r>
            <a:r>
              <a:rPr b="1" lang="en" sz="1600">
                <a:solidFill>
                  <a:srgbClr val="434343"/>
                </a:solidFill>
                <a:latin typeface="Raleway"/>
                <a:ea typeface="Raleway"/>
                <a:cs typeface="Raleway"/>
                <a:sym typeface="Raleway"/>
              </a:rPr>
              <a:t>:</a:t>
            </a:r>
            <a:endParaRPr b="1" sz="1600">
              <a:solidFill>
                <a:srgbClr val="434343"/>
              </a:solidFill>
              <a:latin typeface="Raleway"/>
              <a:ea typeface="Raleway"/>
              <a:cs typeface="Raleway"/>
              <a:sym typeface="Raleway"/>
            </a:endParaRPr>
          </a:p>
          <a:p>
            <a:pPr indent="-330200" lvl="0" marL="457200" rtl="0" algn="l">
              <a:lnSpc>
                <a:spcPct val="115000"/>
              </a:lnSpc>
              <a:spcBef>
                <a:spcPts val="1200"/>
              </a:spcBef>
              <a:spcAft>
                <a:spcPts val="0"/>
              </a:spcAft>
              <a:buClr>
                <a:srgbClr val="434343"/>
              </a:buClr>
              <a:buSzPts val="1600"/>
              <a:buFont typeface="Raleway Medium"/>
              <a:buChar char="●"/>
            </a:pPr>
            <a:r>
              <a:rPr lang="en" sz="1600">
                <a:solidFill>
                  <a:srgbClr val="434343"/>
                </a:solidFill>
                <a:latin typeface="Raleway Medium"/>
                <a:ea typeface="Raleway Medium"/>
                <a:cs typeface="Raleway Medium"/>
                <a:sym typeface="Raleway Medium"/>
              </a:rPr>
              <a:t>Hoàng Ngọc Bá Thi</a:t>
            </a:r>
            <a:endParaRPr sz="1600">
              <a:solidFill>
                <a:srgbClr val="434343"/>
              </a:solidFill>
              <a:latin typeface="Raleway Medium"/>
              <a:ea typeface="Raleway Medium"/>
              <a:cs typeface="Raleway Medium"/>
              <a:sym typeface="Raleway Medium"/>
            </a:endParaRPr>
          </a:p>
          <a:p>
            <a:pPr indent="-330200" lvl="0" marL="457200" rtl="0" algn="l">
              <a:lnSpc>
                <a:spcPct val="115000"/>
              </a:lnSpc>
              <a:spcBef>
                <a:spcPts val="0"/>
              </a:spcBef>
              <a:spcAft>
                <a:spcPts val="0"/>
              </a:spcAft>
              <a:buClr>
                <a:srgbClr val="434343"/>
              </a:buClr>
              <a:buSzPts val="1600"/>
              <a:buFont typeface="Raleway Medium"/>
              <a:buChar char="●"/>
            </a:pPr>
            <a:r>
              <a:rPr lang="en" sz="1600">
                <a:solidFill>
                  <a:srgbClr val="434343"/>
                </a:solidFill>
                <a:latin typeface="Raleway Medium"/>
                <a:ea typeface="Raleway Medium"/>
                <a:cs typeface="Raleway Medium"/>
                <a:sym typeface="Raleway Medium"/>
              </a:rPr>
              <a:t>Tôn Thị Hoàng Yến</a:t>
            </a:r>
            <a:endParaRPr sz="1600">
              <a:solidFill>
                <a:srgbClr val="434343"/>
              </a:solidFill>
              <a:latin typeface="Raleway Medium"/>
              <a:ea typeface="Raleway Medium"/>
              <a:cs typeface="Raleway Medium"/>
              <a:sym typeface="Raleway Medium"/>
            </a:endParaRPr>
          </a:p>
        </p:txBody>
      </p:sp>
      <p:pic>
        <p:nvPicPr>
          <p:cNvPr id="62" name="Google Shape;62;p14"/>
          <p:cNvPicPr preferRelativeResize="0"/>
          <p:nvPr/>
        </p:nvPicPr>
        <p:blipFill>
          <a:blip r:embed="rId3">
            <a:alphaModFix/>
          </a:blip>
          <a:stretch>
            <a:fillRect/>
          </a:stretch>
        </p:blipFill>
        <p:spPr>
          <a:xfrm rot="10800000">
            <a:off x="821638" y="1206725"/>
            <a:ext cx="3750374" cy="3262825"/>
          </a:xfrm>
          <a:prstGeom prst="rect">
            <a:avLst/>
          </a:prstGeom>
          <a:noFill/>
          <a:ln>
            <a:noFill/>
          </a:ln>
        </p:spPr>
      </p:pic>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32"/>
          <p:cNvPicPr preferRelativeResize="0"/>
          <p:nvPr/>
        </p:nvPicPr>
        <p:blipFill>
          <a:blip r:embed="rId3">
            <a:alphaModFix/>
          </a:blip>
          <a:stretch>
            <a:fillRect/>
          </a:stretch>
        </p:blipFill>
        <p:spPr>
          <a:xfrm>
            <a:off x="0" y="0"/>
            <a:ext cx="9144005" cy="5143500"/>
          </a:xfrm>
          <a:prstGeom prst="rect">
            <a:avLst/>
          </a:prstGeom>
          <a:noFill/>
          <a:ln>
            <a:noFill/>
          </a:ln>
        </p:spPr>
      </p:pic>
      <p:sp>
        <p:nvSpPr>
          <p:cNvPr id="232" name="Google Shape;232;p32"/>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33" name="Google Shape;233;p32"/>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34" name="Google Shape;234;p32"/>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35" name="Google Shape;235;p32"/>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36" name="Google Shape;236;p32"/>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33"/>
          <p:cNvPicPr preferRelativeResize="0"/>
          <p:nvPr/>
        </p:nvPicPr>
        <p:blipFill>
          <a:blip r:embed="rId3">
            <a:alphaModFix/>
          </a:blip>
          <a:stretch>
            <a:fillRect/>
          </a:stretch>
        </p:blipFill>
        <p:spPr>
          <a:xfrm>
            <a:off x="0" y="0"/>
            <a:ext cx="9144005" cy="5143500"/>
          </a:xfrm>
          <a:prstGeom prst="rect">
            <a:avLst/>
          </a:prstGeom>
          <a:noFill/>
          <a:ln>
            <a:noFill/>
          </a:ln>
        </p:spPr>
      </p:pic>
      <p:sp>
        <p:nvSpPr>
          <p:cNvPr id="243" name="Google Shape;243;p33"/>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44" name="Google Shape;244;p33"/>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45" name="Google Shape;245;p33"/>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46" name="Google Shape;246;p33"/>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47" name="Google Shape;247;p33"/>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48" name="Google Shape;248;p33"/>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49" name="Google Shape;249;p33"/>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34"/>
          <p:cNvPicPr preferRelativeResize="0"/>
          <p:nvPr/>
        </p:nvPicPr>
        <p:blipFill>
          <a:blip r:embed="rId3">
            <a:alphaModFix/>
          </a:blip>
          <a:stretch>
            <a:fillRect/>
          </a:stretch>
        </p:blipFill>
        <p:spPr>
          <a:xfrm>
            <a:off x="0" y="0"/>
            <a:ext cx="9144005" cy="5143500"/>
          </a:xfrm>
          <a:prstGeom prst="rect">
            <a:avLst/>
          </a:prstGeom>
          <a:noFill/>
          <a:ln>
            <a:noFill/>
          </a:ln>
        </p:spPr>
      </p:pic>
      <p:sp>
        <p:nvSpPr>
          <p:cNvPr id="256" name="Google Shape;256;p34"/>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57" name="Google Shape;257;p34"/>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58" name="Google Shape;258;p34"/>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59" name="Google Shape;259;p34"/>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60" name="Google Shape;260;p34"/>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61" name="Google Shape;261;p34"/>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62" name="Google Shape;262;p34"/>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263" name="Google Shape;263;p34"/>
          <p:cNvSpPr/>
          <p:nvPr/>
        </p:nvSpPr>
        <p:spPr>
          <a:xfrm>
            <a:off x="-10200" y="0"/>
            <a:ext cx="13674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3051400" y="0"/>
            <a:ext cx="15207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rot="5400000">
            <a:off x="1382850" y="-1372650"/>
            <a:ext cx="1816500" cy="46026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1357200" y="1836900"/>
            <a:ext cx="1694100" cy="3306600"/>
          </a:xfrm>
          <a:prstGeom prst="rect">
            <a:avLst/>
          </a:prstGeom>
          <a:solidFill>
            <a:srgbClr val="5EF346">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2" name="Google Shape;272;p35"/>
          <p:cNvPicPr preferRelativeResize="0"/>
          <p:nvPr/>
        </p:nvPicPr>
        <p:blipFill>
          <a:blip r:embed="rId3">
            <a:alphaModFix/>
          </a:blip>
          <a:stretch>
            <a:fillRect/>
          </a:stretch>
        </p:blipFill>
        <p:spPr>
          <a:xfrm>
            <a:off x="0" y="0"/>
            <a:ext cx="9144005" cy="5143500"/>
          </a:xfrm>
          <a:prstGeom prst="rect">
            <a:avLst/>
          </a:prstGeom>
          <a:noFill/>
          <a:ln>
            <a:noFill/>
          </a:ln>
        </p:spPr>
      </p:pic>
      <p:sp>
        <p:nvSpPr>
          <p:cNvPr id="273" name="Google Shape;273;p35"/>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sp>
        <p:nvSpPr>
          <p:cNvPr id="274" name="Google Shape;274;p35"/>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275" name="Google Shape;275;p35"/>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76" name="Google Shape;276;p35"/>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77" name="Google Shape;277;p35"/>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78" name="Google Shape;278;p35"/>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79" name="Google Shape;279;p35"/>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280" name="Google Shape;280;p35"/>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6"/>
          <p:cNvPicPr preferRelativeResize="0"/>
          <p:nvPr/>
        </p:nvPicPr>
        <p:blipFill>
          <a:blip r:embed="rId3">
            <a:alphaModFix/>
          </a:blip>
          <a:stretch>
            <a:fillRect/>
          </a:stretch>
        </p:blipFill>
        <p:spPr>
          <a:xfrm>
            <a:off x="0" y="0"/>
            <a:ext cx="9144005" cy="5143500"/>
          </a:xfrm>
          <a:prstGeom prst="rect">
            <a:avLst/>
          </a:prstGeom>
          <a:noFill/>
          <a:ln>
            <a:noFill/>
          </a:ln>
        </p:spPr>
      </p:pic>
      <p:sp>
        <p:nvSpPr>
          <p:cNvPr id="287" name="Google Shape;287;p36"/>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cxnSp>
        <p:nvCxnSpPr>
          <p:cNvPr id="288" name="Google Shape;288;p36"/>
          <p:cNvCxnSpPr/>
          <p:nvPr/>
        </p:nvCxnSpPr>
        <p:spPr>
          <a:xfrm flipH="1" rot="10800000">
            <a:off x="3714750" y="724650"/>
            <a:ext cx="2755500" cy="1255200"/>
          </a:xfrm>
          <a:prstGeom prst="straightConnector1">
            <a:avLst/>
          </a:prstGeom>
          <a:noFill/>
          <a:ln cap="flat" cmpd="sng" w="38100">
            <a:solidFill>
              <a:srgbClr val="EA9999"/>
            </a:solidFill>
            <a:prstDash val="solid"/>
            <a:round/>
            <a:headEnd len="med" w="med" type="none"/>
            <a:tailEnd len="med" w="med" type="triangle"/>
          </a:ln>
        </p:spPr>
      </p:cxnSp>
      <p:sp>
        <p:nvSpPr>
          <p:cNvPr id="289" name="Google Shape;289;p36"/>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5" name="Google Shape;295;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6" name="Google Shape;296;p37"/>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297" name="Google Shape;297;p37"/>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cxnSp>
        <p:nvCxnSpPr>
          <p:cNvPr id="298" name="Google Shape;298;p37"/>
          <p:cNvCxnSpPr/>
          <p:nvPr/>
        </p:nvCxnSpPr>
        <p:spPr>
          <a:xfrm flipH="1" rot="10800000">
            <a:off x="3714750" y="714450"/>
            <a:ext cx="2755500" cy="1265400"/>
          </a:xfrm>
          <a:prstGeom prst="straightConnector1">
            <a:avLst/>
          </a:prstGeom>
          <a:noFill/>
          <a:ln cap="flat" cmpd="sng" w="38100">
            <a:solidFill>
              <a:srgbClr val="EA9999"/>
            </a:solidFill>
            <a:prstDash val="solid"/>
            <a:round/>
            <a:headEnd len="med" w="med" type="none"/>
            <a:tailEnd len="med" w="med" type="triangle"/>
          </a:ln>
        </p:spPr>
      </p:cxnSp>
      <p:cxnSp>
        <p:nvCxnSpPr>
          <p:cNvPr id="299" name="Google Shape;299;p37"/>
          <p:cNvCxnSpPr/>
          <p:nvPr/>
        </p:nvCxnSpPr>
        <p:spPr>
          <a:xfrm>
            <a:off x="7072325" y="908275"/>
            <a:ext cx="459300" cy="714300"/>
          </a:xfrm>
          <a:prstGeom prst="straightConnector1">
            <a:avLst/>
          </a:prstGeom>
          <a:noFill/>
          <a:ln cap="flat" cmpd="sng" w="38100">
            <a:solidFill>
              <a:srgbClr val="EA9999"/>
            </a:solidFill>
            <a:prstDash val="solid"/>
            <a:round/>
            <a:headEnd len="med" w="med" type="none"/>
            <a:tailEnd len="med" w="med" type="triangle"/>
          </a:ln>
        </p:spPr>
      </p:cxnSp>
      <p:sp>
        <p:nvSpPr>
          <p:cNvPr id="300" name="Google Shape;300;p37"/>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6" name="Google Shape;306;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7" name="Google Shape;307;p38"/>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08" name="Google Shape;308;p38"/>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09" name="Google Shape;309;p38"/>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cxnSp>
        <p:nvCxnSpPr>
          <p:cNvPr id="310" name="Google Shape;310;p38"/>
          <p:cNvCxnSpPr/>
          <p:nvPr/>
        </p:nvCxnSpPr>
        <p:spPr>
          <a:xfrm flipH="1" rot="10800000">
            <a:off x="3714750" y="694050"/>
            <a:ext cx="2755500" cy="1285800"/>
          </a:xfrm>
          <a:prstGeom prst="straightConnector1">
            <a:avLst/>
          </a:prstGeom>
          <a:noFill/>
          <a:ln cap="flat" cmpd="sng" w="38100">
            <a:solidFill>
              <a:srgbClr val="EA9999"/>
            </a:solidFill>
            <a:prstDash val="solid"/>
            <a:round/>
            <a:headEnd len="med" w="med" type="none"/>
            <a:tailEnd len="med" w="med" type="triangle"/>
          </a:ln>
        </p:spPr>
      </p:cxnSp>
      <p:cxnSp>
        <p:nvCxnSpPr>
          <p:cNvPr id="311" name="Google Shape;311;p38"/>
          <p:cNvCxnSpPr/>
          <p:nvPr/>
        </p:nvCxnSpPr>
        <p:spPr>
          <a:xfrm>
            <a:off x="7072325" y="908275"/>
            <a:ext cx="459300" cy="714300"/>
          </a:xfrm>
          <a:prstGeom prst="straightConnector1">
            <a:avLst/>
          </a:prstGeom>
          <a:noFill/>
          <a:ln cap="flat" cmpd="sng" w="38100">
            <a:solidFill>
              <a:srgbClr val="EA9999"/>
            </a:solidFill>
            <a:prstDash val="solid"/>
            <a:round/>
            <a:headEnd len="med" w="med" type="none"/>
            <a:tailEnd len="med" w="med" type="triangle"/>
          </a:ln>
        </p:spPr>
      </p:cxnSp>
      <p:cxnSp>
        <p:nvCxnSpPr>
          <p:cNvPr id="312" name="Google Shape;312;p38"/>
          <p:cNvCxnSpPr/>
          <p:nvPr/>
        </p:nvCxnSpPr>
        <p:spPr>
          <a:xfrm>
            <a:off x="7715250" y="2214600"/>
            <a:ext cx="459300" cy="714300"/>
          </a:xfrm>
          <a:prstGeom prst="straightConnector1">
            <a:avLst/>
          </a:prstGeom>
          <a:noFill/>
          <a:ln cap="flat" cmpd="sng" w="38100">
            <a:solidFill>
              <a:srgbClr val="EA9999"/>
            </a:solidFill>
            <a:prstDash val="solid"/>
            <a:round/>
            <a:headEnd len="med" w="med" type="none"/>
            <a:tailEnd len="med" w="med" type="triangle"/>
          </a:ln>
        </p:spPr>
      </p:cxnSp>
      <p:sp>
        <p:nvSpPr>
          <p:cNvPr id="313" name="Google Shape;313;p38"/>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39"/>
          <p:cNvPicPr preferRelativeResize="0"/>
          <p:nvPr/>
        </p:nvPicPr>
        <p:blipFill>
          <a:blip r:embed="rId3">
            <a:alphaModFix/>
          </a:blip>
          <a:stretch>
            <a:fillRect/>
          </a:stretch>
        </p:blipFill>
        <p:spPr>
          <a:xfrm>
            <a:off x="0" y="0"/>
            <a:ext cx="9144005" cy="5143500"/>
          </a:xfrm>
          <a:prstGeom prst="rect">
            <a:avLst/>
          </a:prstGeom>
          <a:noFill/>
          <a:ln>
            <a:noFill/>
          </a:ln>
        </p:spPr>
      </p:pic>
      <p:sp>
        <p:nvSpPr>
          <p:cNvPr id="320" name="Google Shape;320;p39"/>
          <p:cNvSpPr txBox="1"/>
          <p:nvPr/>
        </p:nvSpPr>
        <p:spPr>
          <a:xfrm>
            <a:off x="4653650" y="153100"/>
            <a:ext cx="1520700" cy="431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Playfair Display ExtraBold"/>
                <a:ea typeface="Playfair Display ExtraBold"/>
                <a:cs typeface="Playfair Display ExtraBold"/>
                <a:sym typeface="Playfair Display ExtraBold"/>
              </a:rPr>
              <a:t>PREDICTION</a:t>
            </a:r>
            <a:endParaRPr sz="1600">
              <a:solidFill>
                <a:schemeClr val="accent4"/>
              </a:solidFill>
              <a:latin typeface="Playfair Display ExtraBold"/>
              <a:ea typeface="Playfair Display ExtraBold"/>
              <a:cs typeface="Playfair Display ExtraBold"/>
              <a:sym typeface="Playfair Display ExtraBold"/>
            </a:endParaRPr>
          </a:p>
        </p:txBody>
      </p:sp>
      <p:sp>
        <p:nvSpPr>
          <p:cNvPr id="321" name="Google Shape;321;p39"/>
          <p:cNvSpPr/>
          <p:nvPr/>
        </p:nvSpPr>
        <p:spPr>
          <a:xfrm>
            <a:off x="7613200" y="2724825"/>
            <a:ext cx="1407900" cy="10002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p:nvPr/>
        </p:nvSpPr>
        <p:spPr>
          <a:xfrm>
            <a:off x="3245750" y="1897525"/>
            <a:ext cx="622200" cy="5721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39"/>
          <p:cNvCxnSpPr/>
          <p:nvPr/>
        </p:nvCxnSpPr>
        <p:spPr>
          <a:xfrm flipH="1" rot="10800000">
            <a:off x="3714750" y="673650"/>
            <a:ext cx="2755500" cy="1306200"/>
          </a:xfrm>
          <a:prstGeom prst="straightConnector1">
            <a:avLst/>
          </a:prstGeom>
          <a:noFill/>
          <a:ln cap="flat" cmpd="sng" w="38100">
            <a:solidFill>
              <a:srgbClr val="EA9999"/>
            </a:solidFill>
            <a:prstDash val="solid"/>
            <a:round/>
            <a:headEnd len="med" w="med" type="none"/>
            <a:tailEnd len="med" w="med" type="triangle"/>
          </a:ln>
        </p:spPr>
      </p:cxnSp>
      <p:cxnSp>
        <p:nvCxnSpPr>
          <p:cNvPr id="324" name="Google Shape;324;p39"/>
          <p:cNvCxnSpPr/>
          <p:nvPr/>
        </p:nvCxnSpPr>
        <p:spPr>
          <a:xfrm>
            <a:off x="7072325" y="908275"/>
            <a:ext cx="459300" cy="714300"/>
          </a:xfrm>
          <a:prstGeom prst="straightConnector1">
            <a:avLst/>
          </a:prstGeom>
          <a:noFill/>
          <a:ln cap="flat" cmpd="sng" w="38100">
            <a:solidFill>
              <a:srgbClr val="EA9999"/>
            </a:solidFill>
            <a:prstDash val="solid"/>
            <a:round/>
            <a:headEnd len="med" w="med" type="none"/>
            <a:tailEnd len="med" w="med" type="triangle"/>
          </a:ln>
        </p:spPr>
      </p:cxnSp>
      <p:cxnSp>
        <p:nvCxnSpPr>
          <p:cNvPr id="325" name="Google Shape;325;p39"/>
          <p:cNvCxnSpPr/>
          <p:nvPr/>
        </p:nvCxnSpPr>
        <p:spPr>
          <a:xfrm>
            <a:off x="7705050" y="2183950"/>
            <a:ext cx="469500" cy="734700"/>
          </a:xfrm>
          <a:prstGeom prst="straightConnector1">
            <a:avLst/>
          </a:prstGeom>
          <a:noFill/>
          <a:ln cap="flat" cmpd="sng" w="38100">
            <a:solidFill>
              <a:srgbClr val="EA9999"/>
            </a:solidFill>
            <a:prstDash val="solid"/>
            <a:round/>
            <a:headEnd len="med" w="med" type="none"/>
            <a:tailEnd len="med" w="med" type="triangle"/>
          </a:ln>
        </p:spPr>
      </p:cxnSp>
      <p:sp>
        <p:nvSpPr>
          <p:cNvPr id="326" name="Google Shape;326;p39"/>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27" name="Google Shape;327;p39"/>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28" name="Google Shape;328;p39"/>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40"/>
          <p:cNvPicPr preferRelativeResize="0"/>
          <p:nvPr/>
        </p:nvPicPr>
        <p:blipFill>
          <a:blip r:embed="rId3">
            <a:alphaModFix/>
          </a:blip>
          <a:stretch>
            <a:fillRect/>
          </a:stretch>
        </p:blipFill>
        <p:spPr>
          <a:xfrm>
            <a:off x="0" y="0"/>
            <a:ext cx="9144005" cy="5143500"/>
          </a:xfrm>
          <a:prstGeom prst="rect">
            <a:avLst/>
          </a:prstGeom>
          <a:noFill/>
          <a:ln>
            <a:noFill/>
          </a:ln>
        </p:spPr>
      </p:pic>
      <p:sp>
        <p:nvSpPr>
          <p:cNvPr id="335" name="Google Shape;335;p40"/>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36" name="Google Shape;336;p40"/>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37" name="Google Shape;337;p40"/>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38" name="Google Shape;338;p40"/>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39" name="Google Shape;339;p40"/>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40" name="Google Shape;340;p40"/>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41" name="Google Shape;341;p40"/>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42" name="Google Shape;342;p40"/>
          <p:cNvSpPr/>
          <p:nvPr/>
        </p:nvSpPr>
        <p:spPr>
          <a:xfrm>
            <a:off x="-10200" y="0"/>
            <a:ext cx="13674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3051400" y="0"/>
            <a:ext cx="15207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rot="5400000">
            <a:off x="1382850" y="-1372650"/>
            <a:ext cx="1816500" cy="46026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1357200" y="1836900"/>
            <a:ext cx="1694100" cy="3306600"/>
          </a:xfrm>
          <a:prstGeom prst="rect">
            <a:avLst/>
          </a:prstGeom>
          <a:solidFill>
            <a:srgbClr val="5EF346">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nvSpPr>
        <p:spPr>
          <a:xfrm>
            <a:off x="-10200" y="-51025"/>
            <a:ext cx="9144000" cy="5194500"/>
          </a:xfrm>
          <a:prstGeom prst="rect">
            <a:avLst/>
          </a:prstGeom>
          <a:solidFill>
            <a:srgbClr val="BBB8B8">
              <a:alpha val="68450"/>
            </a:srgbClr>
          </a:solidFill>
          <a:ln>
            <a:noFill/>
          </a:ln>
        </p:spPr>
        <p:txBody>
          <a:bodyPr anchorCtr="0" anchor="ctr" bIns="91425" lIns="91425" spcFirstLastPara="1" rIns="91425" wrap="square" tIns="91425">
            <a:noAutofit/>
          </a:bodyPr>
          <a:lstStyle/>
          <a:p>
            <a:pPr indent="0" lvl="0" marL="2743200" marR="76200" rtl="0" algn="l">
              <a:lnSpc>
                <a:spcPct val="115000"/>
              </a:lnSpc>
              <a:spcBef>
                <a:spcPts val="0"/>
              </a:spcBef>
              <a:spcAft>
                <a:spcPts val="0"/>
              </a:spcAft>
              <a:buNone/>
            </a:pPr>
            <a:r>
              <a:rPr lang="en" sz="2500">
                <a:solidFill>
                  <a:srgbClr val="0000FF"/>
                </a:solidFill>
                <a:highlight>
                  <a:srgbClr val="FFFFFF"/>
                </a:highlight>
                <a:latin typeface="Courier New"/>
                <a:ea typeface="Courier New"/>
                <a:cs typeface="Courier New"/>
                <a:sym typeface="Courier New"/>
              </a:rPr>
              <a:t>if</a:t>
            </a:r>
            <a:r>
              <a:rPr lang="en" sz="2500">
                <a:highlight>
                  <a:srgbClr val="FFFFFF"/>
                </a:highlight>
                <a:latin typeface="Courier New"/>
                <a:ea typeface="Courier New"/>
                <a:cs typeface="Courier New"/>
                <a:sym typeface="Courier New"/>
              </a:rPr>
              <a:t> .... then</a:t>
            </a:r>
            <a:r>
              <a:rPr lang="en" sz="2500">
                <a:solidFill>
                  <a:srgbClr val="008080"/>
                </a:solidFill>
                <a:highlight>
                  <a:srgbClr val="FFFFFF"/>
                </a:highlight>
                <a:latin typeface="Courier New"/>
                <a:ea typeface="Courier New"/>
                <a:cs typeface="Courier New"/>
                <a:sym typeface="Courier New"/>
              </a:rPr>
              <a:t>:</a:t>
            </a:r>
            <a:endParaRPr sz="2500">
              <a:solidFill>
                <a:srgbClr val="008080"/>
              </a:solidFill>
              <a:highlight>
                <a:srgbClr val="FFFFFF"/>
              </a:highlight>
              <a:latin typeface="Courier New"/>
              <a:ea typeface="Courier New"/>
              <a:cs typeface="Courier New"/>
              <a:sym typeface="Courier New"/>
            </a:endParaRPr>
          </a:p>
          <a:p>
            <a:pPr indent="0" lvl="0" marL="2743200" marR="76200" rtl="0" algn="l">
              <a:lnSpc>
                <a:spcPct val="115000"/>
              </a:lnSpc>
              <a:spcBef>
                <a:spcPts val="0"/>
              </a:spcBef>
              <a:spcAft>
                <a:spcPts val="0"/>
              </a:spcAft>
              <a:buNone/>
            </a:pPr>
            <a:r>
              <a:rPr lang="en" sz="2500">
                <a:highlight>
                  <a:srgbClr val="FFFFFF"/>
                </a:highlight>
                <a:latin typeface="Courier New"/>
                <a:ea typeface="Courier New"/>
                <a:cs typeface="Courier New"/>
                <a:sym typeface="Courier New"/>
              </a:rPr>
              <a:t>    </a:t>
            </a:r>
            <a:r>
              <a:rPr lang="en" sz="2500">
                <a:solidFill>
                  <a:srgbClr val="0000FF"/>
                </a:solidFill>
                <a:highlight>
                  <a:srgbClr val="FFFFFF"/>
                </a:highlight>
                <a:latin typeface="Courier New"/>
                <a:ea typeface="Courier New"/>
                <a:cs typeface="Courier New"/>
                <a:sym typeface="Courier New"/>
              </a:rPr>
              <a:t>if</a:t>
            </a:r>
            <a:r>
              <a:rPr lang="en" sz="2500">
                <a:highlight>
                  <a:srgbClr val="FFFFFF"/>
                </a:highlight>
                <a:latin typeface="Courier New"/>
                <a:ea typeface="Courier New"/>
                <a:cs typeface="Courier New"/>
                <a:sym typeface="Courier New"/>
              </a:rPr>
              <a:t>....</a:t>
            </a:r>
            <a:r>
              <a:rPr lang="en" sz="2500">
                <a:solidFill>
                  <a:srgbClr val="007788"/>
                </a:solidFill>
                <a:highlight>
                  <a:srgbClr val="FFFFFF"/>
                </a:highlight>
                <a:latin typeface="Courier New"/>
                <a:ea typeface="Courier New"/>
                <a:cs typeface="Courier New"/>
                <a:sym typeface="Courier New"/>
              </a:rPr>
              <a:t>then</a:t>
            </a:r>
            <a:r>
              <a:rPr lang="en" sz="2500">
                <a:solidFill>
                  <a:srgbClr val="008080"/>
                </a:solidFill>
                <a:highlight>
                  <a:srgbClr val="FFFFFF"/>
                </a:highlight>
                <a:latin typeface="Courier New"/>
                <a:ea typeface="Courier New"/>
                <a:cs typeface="Courier New"/>
                <a:sym typeface="Courier New"/>
              </a:rPr>
              <a:t>:</a:t>
            </a:r>
            <a:endParaRPr sz="2500">
              <a:solidFill>
                <a:srgbClr val="008080"/>
              </a:solidFill>
              <a:highlight>
                <a:srgbClr val="FFFFFF"/>
              </a:highlight>
              <a:latin typeface="Courier New"/>
              <a:ea typeface="Courier New"/>
              <a:cs typeface="Courier New"/>
              <a:sym typeface="Courier New"/>
            </a:endParaRPr>
          </a:p>
          <a:p>
            <a:pPr indent="0" lvl="0" marL="2743200" marR="76200" rtl="0" algn="l">
              <a:lnSpc>
                <a:spcPct val="115000"/>
              </a:lnSpc>
              <a:spcBef>
                <a:spcPts val="0"/>
              </a:spcBef>
              <a:spcAft>
                <a:spcPts val="0"/>
              </a:spcAft>
              <a:buNone/>
            </a:pPr>
            <a:r>
              <a:rPr lang="en" sz="2500">
                <a:highlight>
                  <a:srgbClr val="FFFFFF"/>
                </a:highlight>
                <a:latin typeface="Courier New"/>
                <a:ea typeface="Courier New"/>
                <a:cs typeface="Courier New"/>
                <a:sym typeface="Courier New"/>
              </a:rPr>
              <a:t>        </a:t>
            </a:r>
            <a:r>
              <a:rPr lang="en" sz="2500">
                <a:solidFill>
                  <a:srgbClr val="0000FF"/>
                </a:solidFill>
                <a:highlight>
                  <a:srgbClr val="FFFFFF"/>
                </a:highlight>
                <a:latin typeface="Courier New"/>
                <a:ea typeface="Courier New"/>
                <a:cs typeface="Courier New"/>
                <a:sym typeface="Courier New"/>
              </a:rPr>
              <a:t>if</a:t>
            </a:r>
            <a:r>
              <a:rPr lang="en" sz="2500">
                <a:highlight>
                  <a:srgbClr val="FFFFFF"/>
                </a:highlight>
                <a:latin typeface="Courier New"/>
                <a:ea typeface="Courier New"/>
                <a:cs typeface="Courier New"/>
                <a:sym typeface="Courier New"/>
              </a:rPr>
              <a:t>........</a:t>
            </a:r>
            <a:r>
              <a:rPr lang="en" sz="2500">
                <a:solidFill>
                  <a:srgbClr val="007788"/>
                </a:solidFill>
                <a:highlight>
                  <a:srgbClr val="FFFFFF"/>
                </a:highlight>
                <a:latin typeface="Courier New"/>
                <a:ea typeface="Courier New"/>
                <a:cs typeface="Courier New"/>
                <a:sym typeface="Courier New"/>
              </a:rPr>
              <a:t>then</a:t>
            </a:r>
            <a:r>
              <a:rPr lang="en" sz="2500">
                <a:solidFill>
                  <a:srgbClr val="008080"/>
                </a:solidFill>
                <a:highlight>
                  <a:srgbClr val="FFFFFF"/>
                </a:highlight>
                <a:latin typeface="Courier New"/>
                <a:ea typeface="Courier New"/>
                <a:cs typeface="Courier New"/>
                <a:sym typeface="Courier New"/>
              </a:rPr>
              <a:t>:</a:t>
            </a:r>
            <a:endParaRPr sz="2900"/>
          </a:p>
        </p:txBody>
      </p:sp>
      <p:sp>
        <p:nvSpPr>
          <p:cNvPr id="347" name="Google Shape;347;p40"/>
          <p:cNvSpPr txBox="1"/>
          <p:nvPr/>
        </p:nvSpPr>
        <p:spPr>
          <a:xfrm>
            <a:off x="755075" y="969525"/>
            <a:ext cx="45516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800">
                <a:latin typeface="Playfair Display"/>
                <a:ea typeface="Playfair Display"/>
                <a:cs typeface="Playfair Display"/>
                <a:sym typeface="Playfair Display"/>
              </a:rPr>
              <a:t>Đơn thuần chỉ</a:t>
            </a:r>
            <a:r>
              <a:rPr b="1" i="1" lang="en" sz="2800">
                <a:latin typeface="Playfair Display"/>
                <a:ea typeface="Playfair Display"/>
                <a:cs typeface="Playfair Display"/>
                <a:sym typeface="Playfair Display"/>
              </a:rPr>
              <a:t> là if-then ?</a:t>
            </a:r>
            <a:endParaRPr b="1" i="1" sz="2800">
              <a:latin typeface="Playfair Display"/>
              <a:ea typeface="Playfair Display"/>
              <a:cs typeface="Playfair Display"/>
              <a:sym typeface="Playfair Display"/>
            </a:endParaRPr>
          </a:p>
        </p:txBody>
      </p:sp>
      <p:sp>
        <p:nvSpPr>
          <p:cNvPr id="348" name="Google Shape;348;p40"/>
          <p:cNvSpPr txBox="1"/>
          <p:nvPr/>
        </p:nvSpPr>
        <p:spPr>
          <a:xfrm>
            <a:off x="3051300" y="3571850"/>
            <a:ext cx="58170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800">
                <a:latin typeface="Playfair Display"/>
                <a:ea typeface="Playfair Display"/>
                <a:cs typeface="Playfair Display"/>
                <a:sym typeface="Playfair Display"/>
              </a:rPr>
              <a:t>Tại sao gọi là thuật toán Máy học</a:t>
            </a:r>
            <a:r>
              <a:rPr b="1" i="1" lang="en" sz="2800">
                <a:latin typeface="Playfair Display"/>
                <a:ea typeface="Playfair Display"/>
                <a:cs typeface="Playfair Display"/>
                <a:sym typeface="Playfair Display"/>
              </a:rPr>
              <a:t> ?</a:t>
            </a:r>
            <a:endParaRPr b="1" i="1" sz="2800">
              <a:latin typeface="Playfair Display"/>
              <a:ea typeface="Playfair Display"/>
              <a:cs typeface="Playfair Display"/>
              <a:sym typeface="Playfair Display"/>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41"/>
          <p:cNvPicPr preferRelativeResize="0"/>
          <p:nvPr/>
        </p:nvPicPr>
        <p:blipFill>
          <a:blip r:embed="rId3">
            <a:alphaModFix/>
          </a:blip>
          <a:stretch>
            <a:fillRect/>
          </a:stretch>
        </p:blipFill>
        <p:spPr>
          <a:xfrm>
            <a:off x="0" y="0"/>
            <a:ext cx="9144005" cy="5143500"/>
          </a:xfrm>
          <a:prstGeom prst="rect">
            <a:avLst/>
          </a:prstGeom>
          <a:noFill/>
          <a:ln>
            <a:noFill/>
          </a:ln>
        </p:spPr>
      </p:pic>
      <p:sp>
        <p:nvSpPr>
          <p:cNvPr id="355" name="Google Shape;355;p41"/>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56" name="Google Shape;356;p41"/>
          <p:cNvSpPr txBox="1"/>
          <p:nvPr/>
        </p:nvSpPr>
        <p:spPr>
          <a:xfrm>
            <a:off x="90400" y="80300"/>
            <a:ext cx="46743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khác có thể xét:</a:t>
            </a:r>
            <a:endParaRPr b="1" i="1" sz="2400">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434343"/>
                </a:solidFill>
                <a:latin typeface="Playfair Display"/>
                <a:ea typeface="Playfair Display"/>
                <a:cs typeface="Playfair Display"/>
                <a:sym typeface="Playfair Display"/>
              </a:rPr>
              <a:t>NỘI DUNG</a:t>
            </a:r>
            <a:endParaRPr b="1" sz="2820">
              <a:solidFill>
                <a:srgbClr val="434343"/>
              </a:solidFill>
              <a:latin typeface="Playfair Display"/>
              <a:ea typeface="Playfair Display"/>
              <a:cs typeface="Playfair Display"/>
              <a:sym typeface="Playfair Display"/>
            </a:endParaRPr>
          </a:p>
        </p:txBody>
      </p:sp>
      <p:sp>
        <p:nvSpPr>
          <p:cNvPr id="69" name="Google Shape;69;p15"/>
          <p:cNvSpPr txBox="1"/>
          <p:nvPr>
            <p:ph idx="1" type="body"/>
          </p:nvPr>
        </p:nvSpPr>
        <p:spPr>
          <a:xfrm>
            <a:off x="177150" y="722075"/>
            <a:ext cx="8789700" cy="4079100"/>
          </a:xfrm>
          <a:prstGeom prst="rect">
            <a:avLst/>
          </a:prstGeom>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Decision Tree là gì?</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Decision Tree hoạt động như thế nào?</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Ưu điểm &amp; nhược điểm của Decision Tree</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Một số ứng dụng thực tiễn của Decision Tree</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DEMO</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Quiz!</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Bài tập về nhà</a:t>
            </a:r>
            <a:endParaRPr sz="2200">
              <a:solidFill>
                <a:srgbClr val="434343"/>
              </a:solidFill>
              <a:latin typeface="Raleway Medium"/>
              <a:ea typeface="Raleway Medium"/>
              <a:cs typeface="Raleway Medium"/>
              <a:sym typeface="Raleway Medium"/>
            </a:endParaRPr>
          </a:p>
          <a:p>
            <a:pPr indent="-368300" lvl="0" marL="457200" rtl="0" algn="l">
              <a:lnSpc>
                <a:spcPct val="150000"/>
              </a:lnSpc>
              <a:spcBef>
                <a:spcPts val="0"/>
              </a:spcBef>
              <a:spcAft>
                <a:spcPts val="0"/>
              </a:spcAft>
              <a:buClr>
                <a:srgbClr val="434343"/>
              </a:buClr>
              <a:buSzPts val="2200"/>
              <a:buFont typeface="Raleway Medium"/>
              <a:buChar char="➢"/>
            </a:pPr>
            <a:r>
              <a:rPr lang="en" sz="2200">
                <a:solidFill>
                  <a:srgbClr val="434343"/>
                </a:solidFill>
                <a:latin typeface="Raleway Medium"/>
                <a:ea typeface="Raleway Medium"/>
                <a:cs typeface="Raleway Medium"/>
                <a:sym typeface="Raleway Medium"/>
              </a:rPr>
              <a:t>Tài liệu tham khảo</a:t>
            </a:r>
            <a:endParaRPr sz="2200">
              <a:solidFill>
                <a:srgbClr val="434343"/>
              </a:solidFill>
              <a:latin typeface="Raleway Medium"/>
              <a:ea typeface="Raleway Medium"/>
              <a:cs typeface="Raleway Medium"/>
              <a:sym typeface="Raleway Medium"/>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2" name="Google Shape;362;p42"/>
          <p:cNvPicPr preferRelativeResize="0"/>
          <p:nvPr/>
        </p:nvPicPr>
        <p:blipFill>
          <a:blip r:embed="rId3">
            <a:alphaModFix/>
          </a:blip>
          <a:stretch>
            <a:fillRect/>
          </a:stretch>
        </p:blipFill>
        <p:spPr>
          <a:xfrm>
            <a:off x="0" y="0"/>
            <a:ext cx="9144005" cy="5143500"/>
          </a:xfrm>
          <a:prstGeom prst="rect">
            <a:avLst/>
          </a:prstGeom>
          <a:noFill/>
          <a:ln>
            <a:noFill/>
          </a:ln>
        </p:spPr>
      </p:pic>
      <p:sp>
        <p:nvSpPr>
          <p:cNvPr id="363" name="Google Shape;363;p42"/>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64" name="Google Shape;364;p42"/>
          <p:cNvSpPr txBox="1"/>
          <p:nvPr/>
        </p:nvSpPr>
        <p:spPr>
          <a:xfrm>
            <a:off x="91750" y="81675"/>
            <a:ext cx="45822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được xét khác:</a:t>
            </a:r>
            <a:endParaRPr b="1" i="1" sz="2400">
              <a:latin typeface="Playfair Display"/>
              <a:ea typeface="Playfair Display"/>
              <a:cs typeface="Playfair Display"/>
              <a:sym typeface="Playfair Display"/>
            </a:endParaRPr>
          </a:p>
        </p:txBody>
      </p:sp>
      <p:sp>
        <p:nvSpPr>
          <p:cNvPr id="365" name="Google Shape;365;p42"/>
          <p:cNvSpPr txBox="1"/>
          <p:nvPr/>
        </p:nvSpPr>
        <p:spPr>
          <a:xfrm>
            <a:off x="90400" y="80300"/>
            <a:ext cx="46743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khác có thể xét:</a:t>
            </a:r>
            <a:endParaRPr b="1" i="1" sz="2400">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1" name="Google Shape;371;p43"/>
          <p:cNvPicPr preferRelativeResize="0"/>
          <p:nvPr/>
        </p:nvPicPr>
        <p:blipFill>
          <a:blip r:embed="rId3">
            <a:alphaModFix/>
          </a:blip>
          <a:stretch>
            <a:fillRect/>
          </a:stretch>
        </p:blipFill>
        <p:spPr>
          <a:xfrm>
            <a:off x="5" y="0"/>
            <a:ext cx="9144000" cy="5143500"/>
          </a:xfrm>
          <a:prstGeom prst="rect">
            <a:avLst/>
          </a:prstGeom>
          <a:noFill/>
          <a:ln>
            <a:noFill/>
          </a:ln>
        </p:spPr>
      </p:pic>
      <p:sp>
        <p:nvSpPr>
          <p:cNvPr id="372" name="Google Shape;372;p43"/>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73" name="Google Shape;373;p43"/>
          <p:cNvSpPr txBox="1"/>
          <p:nvPr/>
        </p:nvSpPr>
        <p:spPr>
          <a:xfrm>
            <a:off x="91750" y="81675"/>
            <a:ext cx="45822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được xét khác:</a:t>
            </a:r>
            <a:endParaRPr b="1" i="1" sz="2400">
              <a:latin typeface="Playfair Display"/>
              <a:ea typeface="Playfair Display"/>
              <a:cs typeface="Playfair Display"/>
              <a:sym typeface="Playfair Display"/>
            </a:endParaRPr>
          </a:p>
        </p:txBody>
      </p:sp>
      <p:sp>
        <p:nvSpPr>
          <p:cNvPr id="374" name="Google Shape;374;p43"/>
          <p:cNvSpPr txBox="1"/>
          <p:nvPr/>
        </p:nvSpPr>
        <p:spPr>
          <a:xfrm>
            <a:off x="90400" y="80300"/>
            <a:ext cx="46743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Một số điều kiện khác có thể xét:</a:t>
            </a:r>
            <a:endParaRPr b="1" i="1" sz="2400">
              <a:latin typeface="Playfair Display"/>
              <a:ea typeface="Playfair Display"/>
              <a:cs typeface="Playfair Display"/>
              <a:sym typeface="Playfair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p44"/>
          <p:cNvPicPr preferRelativeResize="0"/>
          <p:nvPr/>
        </p:nvPicPr>
        <p:blipFill>
          <a:blip r:embed="rId3">
            <a:alphaModFix/>
          </a:blip>
          <a:stretch>
            <a:fillRect/>
          </a:stretch>
        </p:blipFill>
        <p:spPr>
          <a:xfrm>
            <a:off x="0" y="0"/>
            <a:ext cx="9144005" cy="5143500"/>
          </a:xfrm>
          <a:prstGeom prst="rect">
            <a:avLst/>
          </a:prstGeom>
          <a:noFill/>
          <a:ln>
            <a:noFill/>
          </a:ln>
        </p:spPr>
      </p:pic>
      <p:sp>
        <p:nvSpPr>
          <p:cNvPr id="381" name="Google Shape;381;p44"/>
          <p:cNvSpPr txBox="1"/>
          <p:nvPr/>
        </p:nvSpPr>
        <p:spPr>
          <a:xfrm>
            <a:off x="64599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82" name="Google Shape;382;p44"/>
          <p:cNvSpPr txBox="1"/>
          <p:nvPr/>
        </p:nvSpPr>
        <p:spPr>
          <a:xfrm>
            <a:off x="7990775" y="224517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83" name="Google Shape;383;p44"/>
          <p:cNvSpPr txBox="1"/>
          <p:nvPr/>
        </p:nvSpPr>
        <p:spPr>
          <a:xfrm>
            <a:off x="58068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84" name="Google Shape;384;p44"/>
          <p:cNvSpPr txBox="1"/>
          <p:nvPr/>
        </p:nvSpPr>
        <p:spPr>
          <a:xfrm>
            <a:off x="7337625" y="969525"/>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85" name="Google Shape;385;p44"/>
          <p:cNvSpPr txBox="1"/>
          <p:nvPr/>
        </p:nvSpPr>
        <p:spPr>
          <a:xfrm>
            <a:off x="58068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Playfair Display ExtraBold"/>
                <a:ea typeface="Playfair Display ExtraBold"/>
                <a:cs typeface="Playfair Display ExtraBold"/>
                <a:sym typeface="Playfair Display ExtraBold"/>
              </a:rPr>
              <a:t>YES</a:t>
            </a:r>
            <a:endParaRPr>
              <a:solidFill>
                <a:schemeClr val="accent4"/>
              </a:solidFill>
              <a:latin typeface="Playfair Display ExtraBold"/>
              <a:ea typeface="Playfair Display ExtraBold"/>
              <a:cs typeface="Playfair Display ExtraBold"/>
              <a:sym typeface="Playfair Display ExtraBold"/>
            </a:endParaRPr>
          </a:p>
        </p:txBody>
      </p:sp>
      <p:sp>
        <p:nvSpPr>
          <p:cNvPr id="386" name="Google Shape;386;p44"/>
          <p:cNvSpPr txBox="1"/>
          <p:nvPr/>
        </p:nvSpPr>
        <p:spPr>
          <a:xfrm>
            <a:off x="7337625" y="3571850"/>
            <a:ext cx="6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Playfair Display ExtraBold"/>
                <a:ea typeface="Playfair Display ExtraBold"/>
                <a:cs typeface="Playfair Display ExtraBold"/>
                <a:sym typeface="Playfair Display ExtraBold"/>
              </a:rPr>
              <a:t>NO</a:t>
            </a:r>
            <a:endParaRPr>
              <a:solidFill>
                <a:srgbClr val="FFFF00"/>
              </a:solidFill>
              <a:latin typeface="Playfair Display ExtraBold"/>
              <a:ea typeface="Playfair Display ExtraBold"/>
              <a:cs typeface="Playfair Display ExtraBold"/>
              <a:sym typeface="Playfair Display ExtraBold"/>
            </a:endParaRPr>
          </a:p>
        </p:txBody>
      </p:sp>
      <p:sp>
        <p:nvSpPr>
          <p:cNvPr id="387" name="Google Shape;387;p44"/>
          <p:cNvSpPr txBox="1"/>
          <p:nvPr/>
        </p:nvSpPr>
        <p:spPr>
          <a:xfrm>
            <a:off x="7062300" y="0"/>
            <a:ext cx="2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9900"/>
                </a:solidFill>
                <a:latin typeface="DM Serif Display"/>
                <a:ea typeface="DM Serif Display"/>
                <a:cs typeface="DM Serif Display"/>
                <a:sym typeface="DM Serif Display"/>
              </a:rPr>
              <a:t>Nguồn: Normalized Nerd</a:t>
            </a:r>
            <a:endParaRPr i="1">
              <a:solidFill>
                <a:srgbClr val="FF9900"/>
              </a:solidFill>
              <a:latin typeface="DM Serif Display"/>
              <a:ea typeface="DM Serif Display"/>
              <a:cs typeface="DM Serif Display"/>
              <a:sym typeface="DM Serif Display"/>
            </a:endParaRPr>
          </a:p>
        </p:txBody>
      </p:sp>
      <p:sp>
        <p:nvSpPr>
          <p:cNvPr id="388" name="Google Shape;388;p44"/>
          <p:cNvSpPr/>
          <p:nvPr/>
        </p:nvSpPr>
        <p:spPr>
          <a:xfrm>
            <a:off x="-10200" y="0"/>
            <a:ext cx="13674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p:nvPr/>
        </p:nvSpPr>
        <p:spPr>
          <a:xfrm>
            <a:off x="3051400" y="0"/>
            <a:ext cx="1520700" cy="51435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4"/>
          <p:cNvSpPr/>
          <p:nvPr/>
        </p:nvSpPr>
        <p:spPr>
          <a:xfrm rot="5400000">
            <a:off x="1382850" y="-1372650"/>
            <a:ext cx="1816500" cy="4602600"/>
          </a:xfrm>
          <a:prstGeom prst="rect">
            <a:avLst/>
          </a:prstGeom>
          <a:solidFill>
            <a:srgbClr val="FF7878">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a:off x="1357200" y="1836900"/>
            <a:ext cx="1694100" cy="3306600"/>
          </a:xfrm>
          <a:prstGeom prst="rect">
            <a:avLst/>
          </a:prstGeom>
          <a:solidFill>
            <a:srgbClr val="5EF346">
              <a:alpha val="36900"/>
            </a:srgbClr>
          </a:solidFill>
          <a:ln cap="flat" cmpd="sng" w="9525">
            <a:solidFill>
              <a:schemeClr val="dk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txBox="1"/>
          <p:nvPr/>
        </p:nvSpPr>
        <p:spPr>
          <a:xfrm>
            <a:off x="90400" y="80300"/>
            <a:ext cx="44817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Những điều kiện được chọn</a:t>
            </a:r>
            <a:r>
              <a:rPr b="1" i="1" lang="en" sz="2400">
                <a:latin typeface="Playfair Display"/>
                <a:ea typeface="Playfair Display"/>
                <a:cs typeface="Playfair Display"/>
                <a:sym typeface="Playfair Display"/>
              </a:rPr>
              <a:t>:</a:t>
            </a:r>
            <a:endParaRPr b="1" i="1" sz="2400">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45"/>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399" name="Google Shape;399;p45"/>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400" name="Google Shape;400;p45"/>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401" name="Google Shape;401;p45"/>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sp>
        <p:nvSpPr>
          <p:cNvPr id="402" name="Google Shape;402;p45"/>
          <p:cNvSpPr txBox="1"/>
          <p:nvPr/>
        </p:nvSpPr>
        <p:spPr>
          <a:xfrm>
            <a:off x="4219950" y="2279238"/>
            <a:ext cx="70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Playfair Display ExtraBold"/>
                <a:ea typeface="Playfair Display ExtraBold"/>
                <a:cs typeface="Playfair Display ExtraBold"/>
                <a:sym typeface="Playfair Display ExtraBold"/>
              </a:rPr>
              <a:t>OR</a:t>
            </a:r>
            <a:endParaRPr sz="2600">
              <a:latin typeface="Playfair Display ExtraBold"/>
              <a:ea typeface="Playfair Display ExtraBold"/>
              <a:cs typeface="Playfair Display ExtraBold"/>
              <a:sym typeface="Playfair Display ExtraBold"/>
            </a:endParaRPr>
          </a:p>
        </p:txBody>
      </p:sp>
      <p:sp>
        <p:nvSpPr>
          <p:cNvPr id="403" name="Google Shape;403;p45"/>
          <p:cNvSpPr txBox="1"/>
          <p:nvPr>
            <p:ph type="title"/>
          </p:nvPr>
        </p:nvSpPr>
        <p:spPr>
          <a:xfrm>
            <a:off x="1826700" y="295950"/>
            <a:ext cx="5490600" cy="557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Nên chọn điều kiện chia</a:t>
            </a:r>
            <a:r>
              <a:rPr b="1" lang="en" sz="2420">
                <a:solidFill>
                  <a:schemeClr val="lt1"/>
                </a:solidFill>
                <a:latin typeface="Playfair Display"/>
                <a:ea typeface="Playfair Display"/>
                <a:cs typeface="Playfair Display"/>
                <a:sym typeface="Playfair Display"/>
              </a:rPr>
              <a:t> như thế nào?</a:t>
            </a:r>
            <a:endParaRPr b="1" sz="2420">
              <a:solidFill>
                <a:schemeClr val="lt1"/>
              </a:solidFill>
              <a:latin typeface="Playfair Display"/>
              <a:ea typeface="Playfair Display"/>
              <a:cs typeface="Playfair Display"/>
              <a:sym typeface="Playfair Display"/>
            </a:endParaRPr>
          </a:p>
        </p:txBody>
      </p:sp>
      <p:pic>
        <p:nvPicPr>
          <p:cNvPr id="404" name="Google Shape;404;p45"/>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46"/>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411" name="Google Shape;411;p46"/>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412" name="Google Shape;412;p46"/>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413" name="Google Shape;413;p46"/>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sp>
        <p:nvSpPr>
          <p:cNvPr id="414" name="Google Shape;414;p46"/>
          <p:cNvSpPr txBox="1"/>
          <p:nvPr/>
        </p:nvSpPr>
        <p:spPr>
          <a:xfrm>
            <a:off x="4219950" y="2279238"/>
            <a:ext cx="70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Playfair Display ExtraBold"/>
                <a:ea typeface="Playfair Display ExtraBold"/>
                <a:cs typeface="Playfair Display ExtraBold"/>
                <a:sym typeface="Playfair Display ExtraBold"/>
              </a:rPr>
              <a:t>OR</a:t>
            </a:r>
            <a:endParaRPr sz="2600">
              <a:latin typeface="Playfair Display ExtraBold"/>
              <a:ea typeface="Playfair Display ExtraBold"/>
              <a:cs typeface="Playfair Display ExtraBold"/>
              <a:sym typeface="Playfair Display ExtraBold"/>
            </a:endParaRPr>
          </a:p>
        </p:txBody>
      </p:sp>
      <p:sp>
        <p:nvSpPr>
          <p:cNvPr id="415" name="Google Shape;415;p46"/>
          <p:cNvSpPr txBox="1"/>
          <p:nvPr>
            <p:ph type="title"/>
          </p:nvPr>
        </p:nvSpPr>
        <p:spPr>
          <a:xfrm>
            <a:off x="1826700" y="295950"/>
            <a:ext cx="5490600" cy="557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Nên chọn điều kiện chia như thế nào?</a:t>
            </a:r>
            <a:endParaRPr b="1" sz="2420">
              <a:solidFill>
                <a:schemeClr val="lt1"/>
              </a:solidFill>
              <a:latin typeface="Playfair Display"/>
              <a:ea typeface="Playfair Display"/>
              <a:cs typeface="Playfair Display"/>
              <a:sym typeface="Playfair Display"/>
            </a:endParaRPr>
          </a:p>
        </p:txBody>
      </p:sp>
      <p:sp>
        <p:nvSpPr>
          <p:cNvPr id="416" name="Google Shape;416;p46"/>
          <p:cNvSpPr txBox="1"/>
          <p:nvPr/>
        </p:nvSpPr>
        <p:spPr>
          <a:xfrm>
            <a:off x="1751250" y="4290425"/>
            <a:ext cx="5641500" cy="554100"/>
          </a:xfrm>
          <a:prstGeom prst="rect">
            <a:avLst/>
          </a:prstGeom>
          <a:solidFill>
            <a:srgbClr val="F5F5F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Purity</a:t>
            </a:r>
            <a:r>
              <a:rPr i="1" lang="en" sz="2400">
                <a:latin typeface="Raleway Medium"/>
                <a:ea typeface="Raleway Medium"/>
                <a:cs typeface="Raleway Medium"/>
                <a:sym typeface="Raleway Medium"/>
              </a:rPr>
              <a:t>: </a:t>
            </a:r>
            <a:r>
              <a:rPr i="1" lang="en" sz="2400">
                <a:latin typeface="Raleway"/>
                <a:ea typeface="Raleway"/>
                <a:cs typeface="Raleway"/>
                <a:sym typeface="Raleway"/>
              </a:rPr>
              <a:t>độ “Thuần chất”/”Nguyên chất”</a:t>
            </a:r>
            <a:endParaRPr i="1" sz="2400">
              <a:latin typeface="Raleway"/>
              <a:ea typeface="Raleway"/>
              <a:cs typeface="Raleway"/>
              <a:sym typeface="Raleway"/>
            </a:endParaRPr>
          </a:p>
        </p:txBody>
      </p:sp>
      <p:pic>
        <p:nvPicPr>
          <p:cNvPr id="417" name="Google Shape;417;p46"/>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3" name="Google Shape;423;p47"/>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424" name="Google Shape;424;p47"/>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425" name="Google Shape;425;p47"/>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426" name="Google Shape;426;p47"/>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sp>
        <p:nvSpPr>
          <p:cNvPr id="427" name="Google Shape;427;p47"/>
          <p:cNvSpPr txBox="1"/>
          <p:nvPr/>
        </p:nvSpPr>
        <p:spPr>
          <a:xfrm>
            <a:off x="4219950" y="2279238"/>
            <a:ext cx="70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Playfair Display ExtraBold"/>
                <a:ea typeface="Playfair Display ExtraBold"/>
                <a:cs typeface="Playfair Display ExtraBold"/>
                <a:sym typeface="Playfair Display ExtraBold"/>
              </a:rPr>
              <a:t>OR</a:t>
            </a:r>
            <a:endParaRPr sz="2600">
              <a:latin typeface="Playfair Display ExtraBold"/>
              <a:ea typeface="Playfair Display ExtraBold"/>
              <a:cs typeface="Playfair Display ExtraBold"/>
              <a:sym typeface="Playfair Display ExtraBold"/>
            </a:endParaRPr>
          </a:p>
        </p:txBody>
      </p:sp>
      <p:sp>
        <p:nvSpPr>
          <p:cNvPr id="428" name="Google Shape;428;p47"/>
          <p:cNvSpPr txBox="1"/>
          <p:nvPr>
            <p:ph type="title"/>
          </p:nvPr>
        </p:nvSpPr>
        <p:spPr>
          <a:xfrm>
            <a:off x="1826700" y="295950"/>
            <a:ext cx="5490600" cy="557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2420">
                <a:solidFill>
                  <a:schemeClr val="lt1"/>
                </a:solidFill>
                <a:latin typeface="Playfair Display"/>
                <a:ea typeface="Playfair Display"/>
                <a:cs typeface="Playfair Display"/>
                <a:sym typeface="Playfair Display"/>
              </a:rPr>
              <a:t>Nên chọn điều kiện chia như thế nào?</a:t>
            </a:r>
            <a:endParaRPr b="1" sz="2420">
              <a:solidFill>
                <a:schemeClr val="lt1"/>
              </a:solidFill>
              <a:latin typeface="Playfair Display"/>
              <a:ea typeface="Playfair Display"/>
              <a:cs typeface="Playfair Display"/>
              <a:sym typeface="Playfair Display"/>
            </a:endParaRPr>
          </a:p>
        </p:txBody>
      </p:sp>
      <p:sp>
        <p:nvSpPr>
          <p:cNvPr id="429" name="Google Shape;429;p47"/>
          <p:cNvSpPr txBox="1"/>
          <p:nvPr/>
        </p:nvSpPr>
        <p:spPr>
          <a:xfrm>
            <a:off x="2243100" y="4290425"/>
            <a:ext cx="4657800" cy="554100"/>
          </a:xfrm>
          <a:prstGeom prst="rect">
            <a:avLst/>
          </a:prstGeom>
          <a:solidFill>
            <a:srgbClr val="F5F5F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400">
                <a:latin typeface="Playfair Display"/>
                <a:ea typeface="Playfair Display"/>
                <a:cs typeface="Playfair Display"/>
                <a:sym typeface="Playfair Display"/>
              </a:rPr>
              <a:t>Purity</a:t>
            </a:r>
            <a:r>
              <a:rPr i="1" lang="en" sz="2400">
                <a:latin typeface="Raleway Medium"/>
                <a:ea typeface="Raleway Medium"/>
                <a:cs typeface="Raleway Medium"/>
                <a:sym typeface="Raleway Medium"/>
              </a:rPr>
              <a:t> ⇔ </a:t>
            </a:r>
            <a:r>
              <a:rPr b="1" i="1" lang="en" sz="2400">
                <a:latin typeface="Playfair Display"/>
                <a:ea typeface="Playfair Display"/>
                <a:cs typeface="Playfair Display"/>
                <a:sym typeface="Playfair Display"/>
              </a:rPr>
              <a:t>Information Gain (IG)</a:t>
            </a:r>
            <a:endParaRPr b="1" i="1" sz="2400">
              <a:latin typeface="Playfair Display"/>
              <a:ea typeface="Playfair Display"/>
              <a:cs typeface="Playfair Display"/>
              <a:sym typeface="Playfair Display"/>
            </a:endParaRPr>
          </a:p>
        </p:txBody>
      </p:sp>
      <p:pic>
        <p:nvPicPr>
          <p:cNvPr id="430" name="Google Shape;430;p47"/>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8"/>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20">
                <a:solidFill>
                  <a:srgbClr val="434343"/>
                </a:solidFill>
                <a:latin typeface="Playfair Display"/>
                <a:ea typeface="Playfair Display"/>
                <a:cs typeface="Playfair Display"/>
                <a:sym typeface="Playfair Display"/>
              </a:rPr>
              <a:t>Entropy trong Information Gain (IG)</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SzPts val="990"/>
              <a:buNone/>
            </a:pPr>
            <a:r>
              <a:t/>
            </a:r>
            <a:endParaRPr b="1" sz="2620">
              <a:solidFill>
                <a:srgbClr val="434343"/>
              </a:solidFill>
              <a:latin typeface="Playfair Display"/>
              <a:ea typeface="Playfair Display"/>
              <a:cs typeface="Playfair Display"/>
              <a:sym typeface="Playfair Display"/>
            </a:endParaRPr>
          </a:p>
        </p:txBody>
      </p:sp>
      <p:sp>
        <p:nvSpPr>
          <p:cNvPr id="436" name="Google Shape;436;p48"/>
          <p:cNvSpPr txBox="1"/>
          <p:nvPr/>
        </p:nvSpPr>
        <p:spPr>
          <a:xfrm>
            <a:off x="177150" y="722075"/>
            <a:ext cx="878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aleway Medium"/>
                <a:ea typeface="Raleway Medium"/>
                <a:cs typeface="Raleway Medium"/>
                <a:sym typeface="Raleway Medium"/>
              </a:rPr>
              <a:t>Để tính được </a:t>
            </a:r>
            <a:r>
              <a:rPr b="1" lang="en" sz="2000">
                <a:solidFill>
                  <a:schemeClr val="lt1"/>
                </a:solidFill>
                <a:latin typeface="Playfair Display"/>
                <a:ea typeface="Playfair Display"/>
                <a:cs typeface="Playfair Display"/>
                <a:sym typeface="Playfair Display"/>
              </a:rPr>
              <a:t>IG</a:t>
            </a:r>
            <a:r>
              <a:rPr lang="en" sz="2000">
                <a:solidFill>
                  <a:schemeClr val="lt1"/>
                </a:solidFill>
                <a:latin typeface="Raleway Medium"/>
                <a:ea typeface="Raleway Medium"/>
                <a:cs typeface="Raleway Medium"/>
                <a:sym typeface="Raleway Medium"/>
              </a:rPr>
              <a:t>, chúng ta sẽ sử dụng một độ đo khác có tên là </a:t>
            </a:r>
            <a:r>
              <a:rPr lang="en" sz="2000">
                <a:solidFill>
                  <a:schemeClr val="lt1"/>
                </a:solidFill>
                <a:latin typeface="Playfair Display ExtraBold"/>
                <a:ea typeface="Playfair Display ExtraBold"/>
                <a:cs typeface="Playfair Display ExtraBold"/>
                <a:sym typeface="Playfair Display ExtraBold"/>
              </a:rPr>
              <a:t>Entropy</a:t>
            </a:r>
            <a:r>
              <a:rPr lang="en" sz="2000">
                <a:solidFill>
                  <a:schemeClr val="lt1"/>
                </a:solidFill>
                <a:latin typeface="Raleway Medium"/>
                <a:ea typeface="Raleway Medium"/>
                <a:cs typeface="Raleway Medium"/>
                <a:sym typeface="Raleway Medium"/>
              </a:rPr>
              <a:t>:</a:t>
            </a:r>
            <a:endParaRPr sz="2000">
              <a:solidFill>
                <a:schemeClr val="lt1"/>
              </a:solidFill>
              <a:latin typeface="Raleway Medium"/>
              <a:ea typeface="Raleway Medium"/>
              <a:cs typeface="Raleway Medium"/>
              <a:sym typeface="Raleway Medium"/>
            </a:endParaRPr>
          </a:p>
        </p:txBody>
      </p:sp>
      <p:sp>
        <p:nvSpPr>
          <p:cNvPr id="437" name="Google Shape;437;p48"/>
          <p:cNvSpPr txBox="1"/>
          <p:nvPr/>
        </p:nvSpPr>
        <p:spPr>
          <a:xfrm>
            <a:off x="4279850" y="1599538"/>
            <a:ext cx="4686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latin typeface="Raleway"/>
              <a:ea typeface="Raleway"/>
              <a:cs typeface="Raleway"/>
              <a:sym typeface="Raleway"/>
            </a:endParaRPr>
          </a:p>
        </p:txBody>
      </p:sp>
      <p:sp>
        <p:nvSpPr>
          <p:cNvPr id="438" name="Google Shape;43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48"/>
          <p:cNvSpPr txBox="1"/>
          <p:nvPr/>
        </p:nvSpPr>
        <p:spPr>
          <a:xfrm>
            <a:off x="176150" y="1214675"/>
            <a:ext cx="8789700" cy="997500"/>
          </a:xfrm>
          <a:prstGeom prst="rect">
            <a:avLst/>
          </a:prstGeom>
          <a:solidFill>
            <a:srgbClr val="F5F5F5"/>
          </a:solid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chemeClr val="lt1"/>
              </a:buClr>
              <a:buSzPts val="1600"/>
              <a:buFont typeface="Raleway Medium"/>
              <a:buChar char="-"/>
            </a:pPr>
            <a:r>
              <a:rPr lang="en" sz="1600">
                <a:solidFill>
                  <a:schemeClr val="lt1"/>
                </a:solidFill>
                <a:latin typeface="Playfair Display ExtraBold"/>
                <a:ea typeface="Playfair Display ExtraBold"/>
                <a:cs typeface="Playfair Display ExtraBold"/>
                <a:sym typeface="Playfair Display ExtraBold"/>
              </a:rPr>
              <a:t>Entropy (E)</a:t>
            </a:r>
            <a:r>
              <a:rPr lang="en" sz="1600">
                <a:solidFill>
                  <a:schemeClr val="lt1"/>
                </a:solidFill>
                <a:latin typeface="Raleway Medium"/>
                <a:ea typeface="Raleway Medium"/>
                <a:cs typeface="Raleway Medium"/>
                <a:sym typeface="Raleway Medium"/>
              </a:rPr>
              <a:t> là </a:t>
            </a:r>
            <a:r>
              <a:rPr b="1" i="1" lang="en" sz="1600">
                <a:solidFill>
                  <a:schemeClr val="lt1"/>
                </a:solidFill>
                <a:latin typeface="Raleway"/>
                <a:ea typeface="Raleway"/>
                <a:cs typeface="Raleway"/>
                <a:sym typeface="Raleway"/>
              </a:rPr>
              <a:t>Độ ngẫu nhiên</a:t>
            </a:r>
            <a:r>
              <a:rPr lang="en" sz="1600">
                <a:solidFill>
                  <a:schemeClr val="lt1"/>
                </a:solidFill>
                <a:latin typeface="Raleway Medium"/>
                <a:ea typeface="Raleway Medium"/>
                <a:cs typeface="Raleway Medium"/>
                <a:sym typeface="Raleway Medium"/>
              </a:rPr>
              <a:t> (hoặc </a:t>
            </a:r>
            <a:r>
              <a:rPr i="1" lang="en" sz="1600">
                <a:solidFill>
                  <a:schemeClr val="lt1"/>
                </a:solidFill>
                <a:latin typeface="Raleway Medium"/>
                <a:ea typeface="Raleway Medium"/>
                <a:cs typeface="Raleway Medium"/>
                <a:sym typeface="Raleway Medium"/>
              </a:rPr>
              <a:t>Độ không chắc chắn</a:t>
            </a:r>
            <a:r>
              <a:rPr lang="en" sz="1600">
                <a:solidFill>
                  <a:schemeClr val="lt1"/>
                </a:solidFill>
                <a:latin typeface="Raleway Medium"/>
                <a:ea typeface="Raleway Medium"/>
                <a:cs typeface="Raleway Medium"/>
                <a:sym typeface="Raleway Medium"/>
              </a:rPr>
              <a:t>) của tập dữ liệu. Dùng để đo lường mức độ </a:t>
            </a:r>
            <a:r>
              <a:rPr b="1" i="1" lang="en" sz="1600">
                <a:solidFill>
                  <a:schemeClr val="lt1"/>
                </a:solidFill>
                <a:latin typeface="Raleway"/>
                <a:ea typeface="Raleway"/>
                <a:cs typeface="Raleway"/>
                <a:sym typeface="Raleway"/>
              </a:rPr>
              <a:t>impurity </a:t>
            </a:r>
            <a:r>
              <a:rPr lang="en" sz="1600">
                <a:solidFill>
                  <a:schemeClr val="lt1"/>
                </a:solidFill>
                <a:latin typeface="Raleway Medium"/>
                <a:ea typeface="Raleway Medium"/>
                <a:cs typeface="Raleway Medium"/>
                <a:sym typeface="Raleway Medium"/>
              </a:rPr>
              <a:t>(mức độ lẫn tạp chất).</a:t>
            </a:r>
            <a:endParaRPr sz="1600">
              <a:solidFill>
                <a:schemeClr val="lt1"/>
              </a:solidFill>
              <a:latin typeface="Raleway Medium"/>
              <a:ea typeface="Raleway Medium"/>
              <a:cs typeface="Raleway Medium"/>
              <a:sym typeface="Raleway Medium"/>
            </a:endParaRPr>
          </a:p>
          <a:p>
            <a:pPr indent="-330200" lvl="0" marL="457200" rtl="0" algn="just">
              <a:lnSpc>
                <a:spcPct val="115000"/>
              </a:lnSpc>
              <a:spcBef>
                <a:spcPts val="0"/>
              </a:spcBef>
              <a:spcAft>
                <a:spcPts val="0"/>
              </a:spcAft>
              <a:buClr>
                <a:schemeClr val="lt1"/>
              </a:buClr>
              <a:buSzPts val="1600"/>
              <a:buFont typeface="Raleway Medium"/>
              <a:buChar char="-"/>
            </a:pPr>
            <a:r>
              <a:rPr lang="en" sz="1600">
                <a:solidFill>
                  <a:schemeClr val="lt1"/>
                </a:solidFill>
                <a:latin typeface="Playfair Display ExtraBold"/>
                <a:ea typeface="Playfair Display ExtraBold"/>
                <a:cs typeface="Playfair Display ExtraBold"/>
                <a:sym typeface="Playfair Display ExtraBold"/>
              </a:rPr>
              <a:t>E</a:t>
            </a:r>
            <a:r>
              <a:rPr b="1" lang="en" sz="1600">
                <a:solidFill>
                  <a:schemeClr val="lt1"/>
                </a:solidFill>
                <a:latin typeface="Raleway"/>
                <a:ea typeface="Raleway"/>
                <a:cs typeface="Raleway"/>
                <a:sym typeface="Raleway"/>
              </a:rPr>
              <a:t> </a:t>
            </a:r>
            <a:r>
              <a:rPr lang="en" sz="1600">
                <a:solidFill>
                  <a:schemeClr val="lt1"/>
                </a:solidFill>
                <a:latin typeface="Raleway Medium"/>
                <a:ea typeface="Raleway Medium"/>
                <a:cs typeface="Raleway Medium"/>
                <a:sym typeface="Raleway Medium"/>
              </a:rPr>
              <a:t>có giá trị trong đoạn từ </a:t>
            </a:r>
            <a:r>
              <a:rPr b="1" lang="en" sz="1600">
                <a:solidFill>
                  <a:schemeClr val="lt1"/>
                </a:solidFill>
                <a:latin typeface="Raleway"/>
                <a:ea typeface="Raleway"/>
                <a:cs typeface="Raleway"/>
                <a:sym typeface="Raleway"/>
              </a:rPr>
              <a:t>[0 , 1]</a:t>
            </a:r>
            <a:r>
              <a:rPr lang="en" sz="1600">
                <a:solidFill>
                  <a:schemeClr val="lt1"/>
                </a:solidFill>
                <a:latin typeface="Raleway Medium"/>
                <a:ea typeface="Raleway Medium"/>
                <a:cs typeface="Raleway Medium"/>
                <a:sym typeface="Raleway Medium"/>
              </a:rPr>
              <a:t>, </a:t>
            </a:r>
            <a:r>
              <a:rPr lang="en" sz="1600">
                <a:solidFill>
                  <a:schemeClr val="lt1"/>
                </a:solidFill>
                <a:latin typeface="Playfair Display ExtraBold"/>
                <a:ea typeface="Playfair Display ExtraBold"/>
                <a:cs typeface="Playfair Display ExtraBold"/>
                <a:sym typeface="Playfair Display ExtraBold"/>
              </a:rPr>
              <a:t>E</a:t>
            </a:r>
            <a:r>
              <a:rPr lang="en" sz="1600">
                <a:solidFill>
                  <a:schemeClr val="lt1"/>
                </a:solidFill>
                <a:latin typeface="Raleway Medium"/>
                <a:ea typeface="Raleway Medium"/>
                <a:cs typeface="Raleway Medium"/>
                <a:sym typeface="Raleway Medium"/>
              </a:rPr>
              <a:t> càng thấp càng tốt và ngược lại.</a:t>
            </a:r>
            <a:endParaRPr sz="1600">
              <a:solidFill>
                <a:schemeClr val="lt1"/>
              </a:solidFill>
              <a:latin typeface="Raleway Medium"/>
              <a:ea typeface="Raleway Medium"/>
              <a:cs typeface="Raleway Medium"/>
              <a:sym typeface="Raleway Medium"/>
            </a:endParaRPr>
          </a:p>
        </p:txBody>
      </p:sp>
      <p:pic>
        <p:nvPicPr>
          <p:cNvPr id="440" name="Google Shape;440;p48"/>
          <p:cNvPicPr preferRelativeResize="0"/>
          <p:nvPr/>
        </p:nvPicPr>
        <p:blipFill rotWithShape="1">
          <a:blip r:embed="rId3">
            <a:alphaModFix/>
          </a:blip>
          <a:srcRect b="32303" l="9402" r="8904" t="34668"/>
          <a:stretch/>
        </p:blipFill>
        <p:spPr>
          <a:xfrm>
            <a:off x="177150" y="2511025"/>
            <a:ext cx="4616900" cy="1049289"/>
          </a:xfrm>
          <a:prstGeom prst="rect">
            <a:avLst/>
          </a:prstGeom>
          <a:noFill/>
          <a:ln>
            <a:noFill/>
          </a:ln>
        </p:spPr>
      </p:pic>
      <p:sp>
        <p:nvSpPr>
          <p:cNvPr id="441" name="Google Shape;441;p48"/>
          <p:cNvSpPr txBox="1"/>
          <p:nvPr/>
        </p:nvSpPr>
        <p:spPr>
          <a:xfrm>
            <a:off x="4794050" y="2511025"/>
            <a:ext cx="41718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Trong đó:</a:t>
            </a:r>
            <a:endParaRPr b="1"/>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S</a:t>
            </a:r>
            <a:r>
              <a:rPr lang="en"/>
              <a:t> là tập dữ liệu đang xét.</a:t>
            </a:r>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c</a:t>
            </a:r>
            <a:r>
              <a:rPr lang="en"/>
              <a:t> là lớp dữ liệu đang xét.</a:t>
            </a:r>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p(c)</a:t>
            </a:r>
            <a:r>
              <a:rPr lang="en"/>
              <a:t> là tỉ lệ của số điểm dữ liệu thuộc lớp </a:t>
            </a:r>
            <a:r>
              <a:rPr lang="en">
                <a:latin typeface="Playfair Display ExtraBold"/>
                <a:ea typeface="Playfair Display ExtraBold"/>
                <a:cs typeface="Playfair Display ExtraBold"/>
                <a:sym typeface="Playfair Display ExtraBold"/>
              </a:rPr>
              <a:t>c</a:t>
            </a:r>
            <a:r>
              <a:rPr lang="en"/>
              <a:t> trên tổng số điểm dữ liệu trong tập </a:t>
            </a:r>
            <a:r>
              <a:rPr lang="en">
                <a:latin typeface="Playfair Display ExtraBold"/>
                <a:ea typeface="Playfair Display ExtraBold"/>
                <a:cs typeface="Playfair Display ExtraBold"/>
                <a:sym typeface="Playfair Display ExtraBold"/>
              </a:rPr>
              <a:t>S</a:t>
            </a:r>
            <a:r>
              <a:rPr lang="en"/>
              <a:t>.</a:t>
            </a:r>
            <a:endParaRPr/>
          </a:p>
        </p:txBody>
      </p:sp>
      <p:sp>
        <p:nvSpPr>
          <p:cNvPr id="442" name="Google Shape;442;p48"/>
          <p:cNvSpPr txBox="1"/>
          <p:nvPr/>
        </p:nvSpPr>
        <p:spPr>
          <a:xfrm>
            <a:off x="1888600" y="3757825"/>
            <a:ext cx="11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a:ea typeface="Raleway"/>
                <a:cs typeface="Raleway"/>
                <a:sym typeface="Raleway"/>
              </a:rPr>
              <a:t>Nguồn: </a:t>
            </a:r>
            <a:r>
              <a:rPr i="1" lang="en" u="sng">
                <a:solidFill>
                  <a:schemeClr val="hlink"/>
                </a:solidFill>
                <a:latin typeface="Raleway"/>
                <a:ea typeface="Raleway"/>
                <a:cs typeface="Raleway"/>
                <a:sym typeface="Raleway"/>
                <a:hlinkClick r:id="rId4"/>
              </a:rPr>
              <a:t>IBM</a:t>
            </a:r>
            <a:endParaRPr i="1">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49"/>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449" name="Google Shape;449;p49"/>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450" name="Google Shape;450;p49"/>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451" name="Google Shape;451;p49"/>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sp>
        <p:nvSpPr>
          <p:cNvPr id="452" name="Google Shape;452;p49"/>
          <p:cNvSpPr txBox="1"/>
          <p:nvPr/>
        </p:nvSpPr>
        <p:spPr>
          <a:xfrm>
            <a:off x="4219950" y="2279238"/>
            <a:ext cx="704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latin typeface="Playfair Display ExtraBold"/>
                <a:ea typeface="Playfair Display ExtraBold"/>
                <a:cs typeface="Playfair Display ExtraBold"/>
                <a:sym typeface="Playfair Display ExtraBold"/>
              </a:rPr>
              <a:t>OR</a:t>
            </a:r>
            <a:endParaRPr sz="2600">
              <a:latin typeface="Playfair Display ExtraBold"/>
              <a:ea typeface="Playfair Display ExtraBold"/>
              <a:cs typeface="Playfair Display ExtraBold"/>
              <a:sym typeface="Playfair Display ExtraBold"/>
            </a:endParaRPr>
          </a:p>
        </p:txBody>
      </p:sp>
      <p:pic>
        <p:nvPicPr>
          <p:cNvPr id="453" name="Google Shape;453;p49"/>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
        <p:nvSpPr>
          <p:cNvPr id="454" name="Google Shape;454;p49"/>
          <p:cNvSpPr txBox="1"/>
          <p:nvPr/>
        </p:nvSpPr>
        <p:spPr>
          <a:xfrm>
            <a:off x="688900" y="4232125"/>
            <a:ext cx="63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0.99</a:t>
            </a:r>
            <a:endParaRPr b="1" sz="1600">
              <a:latin typeface="Raleway"/>
              <a:ea typeface="Raleway"/>
              <a:cs typeface="Raleway"/>
              <a:sym typeface="Raleway"/>
            </a:endParaRPr>
          </a:p>
        </p:txBody>
      </p:sp>
      <p:sp>
        <p:nvSpPr>
          <p:cNvPr id="455" name="Google Shape;455;p49"/>
          <p:cNvSpPr txBox="1"/>
          <p:nvPr/>
        </p:nvSpPr>
        <p:spPr>
          <a:xfrm>
            <a:off x="2292950" y="4232125"/>
            <a:ext cx="63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0.91</a:t>
            </a:r>
            <a:endParaRPr b="1" sz="1600">
              <a:latin typeface="Raleway"/>
              <a:ea typeface="Raleway"/>
              <a:cs typeface="Raleway"/>
              <a:sym typeface="Raleway"/>
            </a:endParaRPr>
          </a:p>
        </p:txBody>
      </p:sp>
      <p:sp>
        <p:nvSpPr>
          <p:cNvPr id="456" name="Google Shape;456;p49"/>
          <p:cNvSpPr txBox="1"/>
          <p:nvPr/>
        </p:nvSpPr>
        <p:spPr>
          <a:xfrm>
            <a:off x="5716175" y="4232125"/>
            <a:ext cx="63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0</a:t>
            </a:r>
            <a:endParaRPr b="1" sz="1600">
              <a:latin typeface="Raleway"/>
              <a:ea typeface="Raleway"/>
              <a:cs typeface="Raleway"/>
              <a:sym typeface="Raleway"/>
            </a:endParaRPr>
          </a:p>
        </p:txBody>
      </p:sp>
      <p:sp>
        <p:nvSpPr>
          <p:cNvPr id="457" name="Google Shape;457;p49"/>
          <p:cNvSpPr txBox="1"/>
          <p:nvPr/>
        </p:nvSpPr>
        <p:spPr>
          <a:xfrm>
            <a:off x="7296450" y="4232125"/>
            <a:ext cx="632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0.95</a:t>
            </a:r>
            <a:endParaRPr b="1" sz="1600">
              <a:latin typeface="Raleway"/>
              <a:ea typeface="Raleway"/>
              <a:cs typeface="Raleway"/>
              <a:sym typeface="Raleway"/>
            </a:endParaRPr>
          </a:p>
        </p:txBody>
      </p:sp>
      <p:sp>
        <p:nvSpPr>
          <p:cNvPr id="458" name="Google Shape;458;p49"/>
          <p:cNvSpPr/>
          <p:nvPr/>
        </p:nvSpPr>
        <p:spPr>
          <a:xfrm>
            <a:off x="469450" y="3418300"/>
            <a:ext cx="10716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9"/>
          <p:cNvSpPr/>
          <p:nvPr/>
        </p:nvSpPr>
        <p:spPr>
          <a:xfrm>
            <a:off x="2334950" y="3381250"/>
            <a:ext cx="548700" cy="464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9"/>
          <p:cNvSpPr/>
          <p:nvPr/>
        </p:nvSpPr>
        <p:spPr>
          <a:xfrm>
            <a:off x="5758175" y="3282450"/>
            <a:ext cx="548700" cy="3333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
          <p:cNvSpPr/>
          <p:nvPr/>
        </p:nvSpPr>
        <p:spPr>
          <a:xfrm>
            <a:off x="7010400" y="3362500"/>
            <a:ext cx="12048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 name="Google Shape;462;p49"/>
          <p:cNvCxnSpPr>
            <a:stCxn id="458" idx="2"/>
            <a:endCxn id="454" idx="0"/>
          </p:cNvCxnSpPr>
          <p:nvPr/>
        </p:nvCxnSpPr>
        <p:spPr>
          <a:xfrm>
            <a:off x="1005250" y="3849400"/>
            <a:ext cx="0" cy="3828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49"/>
          <p:cNvCxnSpPr>
            <a:stCxn id="459" idx="2"/>
            <a:endCxn id="455" idx="0"/>
          </p:cNvCxnSpPr>
          <p:nvPr/>
        </p:nvCxnSpPr>
        <p:spPr>
          <a:xfrm>
            <a:off x="2609300" y="3845950"/>
            <a:ext cx="0" cy="386100"/>
          </a:xfrm>
          <a:prstGeom prst="straightConnector1">
            <a:avLst/>
          </a:prstGeom>
          <a:noFill/>
          <a:ln cap="flat" cmpd="sng" w="9525">
            <a:solidFill>
              <a:schemeClr val="dk2"/>
            </a:solidFill>
            <a:prstDash val="solid"/>
            <a:round/>
            <a:headEnd len="med" w="med" type="none"/>
            <a:tailEnd len="med" w="med" type="triangle"/>
          </a:ln>
        </p:spPr>
      </p:cxnSp>
      <p:cxnSp>
        <p:nvCxnSpPr>
          <p:cNvPr id="464" name="Google Shape;464;p49"/>
          <p:cNvCxnSpPr>
            <a:stCxn id="460" idx="2"/>
            <a:endCxn id="456" idx="0"/>
          </p:cNvCxnSpPr>
          <p:nvPr/>
        </p:nvCxnSpPr>
        <p:spPr>
          <a:xfrm>
            <a:off x="6032525" y="3615750"/>
            <a:ext cx="0" cy="616500"/>
          </a:xfrm>
          <a:prstGeom prst="straightConnector1">
            <a:avLst/>
          </a:prstGeom>
          <a:noFill/>
          <a:ln cap="flat" cmpd="sng" w="9525">
            <a:solidFill>
              <a:schemeClr val="dk2"/>
            </a:solidFill>
            <a:prstDash val="solid"/>
            <a:round/>
            <a:headEnd len="med" w="med" type="none"/>
            <a:tailEnd len="med" w="med" type="triangle"/>
          </a:ln>
        </p:spPr>
      </p:cxnSp>
      <p:cxnSp>
        <p:nvCxnSpPr>
          <p:cNvPr id="465" name="Google Shape;465;p49"/>
          <p:cNvCxnSpPr>
            <a:stCxn id="461" idx="2"/>
            <a:endCxn id="457" idx="0"/>
          </p:cNvCxnSpPr>
          <p:nvPr/>
        </p:nvCxnSpPr>
        <p:spPr>
          <a:xfrm>
            <a:off x="7612800" y="3793600"/>
            <a:ext cx="0" cy="438600"/>
          </a:xfrm>
          <a:prstGeom prst="straightConnector1">
            <a:avLst/>
          </a:prstGeom>
          <a:noFill/>
          <a:ln cap="flat" cmpd="sng" w="9525">
            <a:solidFill>
              <a:schemeClr val="dk2"/>
            </a:solidFill>
            <a:prstDash val="solid"/>
            <a:round/>
            <a:headEnd len="med" w="med" type="none"/>
            <a:tailEnd len="med" w="med" type="triangle"/>
          </a:ln>
        </p:spPr>
      </p:cxnSp>
      <p:pic>
        <p:nvPicPr>
          <p:cNvPr id="466" name="Google Shape;466;p49"/>
          <p:cNvPicPr preferRelativeResize="0"/>
          <p:nvPr/>
        </p:nvPicPr>
        <p:blipFill rotWithShape="1">
          <a:blip r:embed="rId4">
            <a:alphaModFix/>
          </a:blip>
          <a:srcRect b="32303" l="9402" r="8904" t="34668"/>
          <a:stretch/>
        </p:blipFill>
        <p:spPr>
          <a:xfrm>
            <a:off x="2263550" y="61725"/>
            <a:ext cx="4616900" cy="1049289"/>
          </a:xfrm>
          <a:prstGeom prst="rect">
            <a:avLst/>
          </a:prstGeom>
          <a:noFill/>
          <a:ln>
            <a:noFill/>
          </a:ln>
        </p:spPr>
      </p:pic>
      <p:sp>
        <p:nvSpPr>
          <p:cNvPr id="467" name="Google Shape;467;p49"/>
          <p:cNvSpPr/>
          <p:nvPr/>
        </p:nvSpPr>
        <p:spPr>
          <a:xfrm>
            <a:off x="2408475" y="1805850"/>
            <a:ext cx="12552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9"/>
          <p:cNvSpPr/>
          <p:nvPr/>
        </p:nvSpPr>
        <p:spPr>
          <a:xfrm>
            <a:off x="7403875" y="1805850"/>
            <a:ext cx="12552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txBox="1"/>
          <p:nvPr/>
        </p:nvSpPr>
        <p:spPr>
          <a:xfrm>
            <a:off x="2719725" y="1459375"/>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aleway"/>
                <a:ea typeface="Raleway"/>
                <a:cs typeface="Raleway"/>
                <a:sym typeface="Raleway"/>
              </a:rPr>
              <a:t>E = 1</a:t>
            </a:r>
            <a:endParaRPr b="1">
              <a:solidFill>
                <a:schemeClr val="accent4"/>
              </a:solidFill>
              <a:latin typeface="Raleway"/>
              <a:ea typeface="Raleway"/>
              <a:cs typeface="Raleway"/>
              <a:sym typeface="Raleway"/>
            </a:endParaRPr>
          </a:p>
        </p:txBody>
      </p:sp>
      <p:sp>
        <p:nvSpPr>
          <p:cNvPr id="470" name="Google Shape;470;p49"/>
          <p:cNvSpPr txBox="1"/>
          <p:nvPr/>
        </p:nvSpPr>
        <p:spPr>
          <a:xfrm>
            <a:off x="7715125" y="1459375"/>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aleway"/>
                <a:ea typeface="Raleway"/>
                <a:cs typeface="Raleway"/>
                <a:sym typeface="Raleway"/>
              </a:rPr>
              <a:t>E = 1</a:t>
            </a:r>
            <a:endParaRPr b="1">
              <a:solidFill>
                <a:schemeClr val="accent4"/>
              </a:solidFill>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0"/>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20">
                <a:solidFill>
                  <a:srgbClr val="434343"/>
                </a:solidFill>
                <a:latin typeface="Playfair Display"/>
                <a:ea typeface="Playfair Display"/>
                <a:cs typeface="Playfair Display"/>
                <a:sym typeface="Playfair Display"/>
              </a:rPr>
              <a:t>Information Gain (IG)</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SzPts val="990"/>
              <a:buNone/>
            </a:pPr>
            <a:r>
              <a:t/>
            </a:r>
            <a:endParaRPr b="1" sz="2620">
              <a:solidFill>
                <a:srgbClr val="434343"/>
              </a:solidFill>
              <a:latin typeface="Playfair Display"/>
              <a:ea typeface="Playfair Display"/>
              <a:cs typeface="Playfair Display"/>
              <a:sym typeface="Playfair Display"/>
            </a:endParaRPr>
          </a:p>
        </p:txBody>
      </p:sp>
      <p:sp>
        <p:nvSpPr>
          <p:cNvPr id="476" name="Google Shape;476;p50"/>
          <p:cNvSpPr txBox="1"/>
          <p:nvPr/>
        </p:nvSpPr>
        <p:spPr>
          <a:xfrm>
            <a:off x="177150" y="722075"/>
            <a:ext cx="878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aleway Medium"/>
                <a:ea typeface="Raleway Medium"/>
                <a:cs typeface="Raleway Medium"/>
                <a:sym typeface="Raleway Medium"/>
              </a:rPr>
              <a:t>Khi đã tính được </a:t>
            </a:r>
            <a:r>
              <a:rPr lang="en" sz="2000">
                <a:solidFill>
                  <a:schemeClr val="lt1"/>
                </a:solidFill>
                <a:latin typeface="Playfair Display ExtraBold"/>
                <a:ea typeface="Playfair Display ExtraBold"/>
                <a:cs typeface="Playfair Display ExtraBold"/>
                <a:sym typeface="Playfair Display ExtraBold"/>
              </a:rPr>
              <a:t>Entropy,</a:t>
            </a:r>
            <a:r>
              <a:rPr lang="en" sz="2000">
                <a:solidFill>
                  <a:schemeClr val="lt1"/>
                </a:solidFill>
                <a:latin typeface="Raleway Medium"/>
                <a:ea typeface="Raleway Medium"/>
                <a:cs typeface="Raleway Medium"/>
                <a:sym typeface="Raleway Medium"/>
              </a:rPr>
              <a:t> chúng ta sẽ tính được </a:t>
            </a:r>
            <a:r>
              <a:rPr lang="en" sz="2000">
                <a:solidFill>
                  <a:schemeClr val="lt1"/>
                </a:solidFill>
                <a:latin typeface="Playfair Display ExtraBold"/>
                <a:ea typeface="Playfair Display ExtraBold"/>
                <a:cs typeface="Playfair Display ExtraBold"/>
                <a:sym typeface="Playfair Display ExtraBold"/>
              </a:rPr>
              <a:t>IG </a:t>
            </a:r>
            <a:r>
              <a:rPr lang="en" sz="2000">
                <a:solidFill>
                  <a:schemeClr val="lt1"/>
                </a:solidFill>
                <a:latin typeface="Raleway Medium"/>
                <a:ea typeface="Raleway Medium"/>
                <a:cs typeface="Raleway Medium"/>
                <a:sym typeface="Raleway Medium"/>
              </a:rPr>
              <a:t>với công thức sau</a:t>
            </a:r>
            <a:r>
              <a:rPr lang="en" sz="2000">
                <a:solidFill>
                  <a:schemeClr val="lt1"/>
                </a:solidFill>
                <a:latin typeface="Raleway Medium"/>
                <a:ea typeface="Raleway Medium"/>
                <a:cs typeface="Raleway Medium"/>
                <a:sym typeface="Raleway Medium"/>
              </a:rPr>
              <a:t>:</a:t>
            </a:r>
            <a:endParaRPr sz="2000">
              <a:solidFill>
                <a:schemeClr val="lt1"/>
              </a:solidFill>
              <a:latin typeface="Raleway Medium"/>
              <a:ea typeface="Raleway Medium"/>
              <a:cs typeface="Raleway Medium"/>
              <a:sym typeface="Raleway Medium"/>
            </a:endParaRPr>
          </a:p>
        </p:txBody>
      </p:sp>
      <p:sp>
        <p:nvSpPr>
          <p:cNvPr id="477" name="Google Shape;477;p50"/>
          <p:cNvSpPr txBox="1"/>
          <p:nvPr/>
        </p:nvSpPr>
        <p:spPr>
          <a:xfrm>
            <a:off x="4279850" y="1599538"/>
            <a:ext cx="4686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latin typeface="Raleway"/>
              <a:ea typeface="Raleway"/>
              <a:cs typeface="Raleway"/>
              <a:sym typeface="Raleway"/>
            </a:endParaRPr>
          </a:p>
        </p:txBody>
      </p:sp>
      <p:sp>
        <p:nvSpPr>
          <p:cNvPr id="478" name="Google Shape;47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50"/>
          <p:cNvSpPr txBox="1"/>
          <p:nvPr/>
        </p:nvSpPr>
        <p:spPr>
          <a:xfrm>
            <a:off x="176150" y="2908125"/>
            <a:ext cx="5600400" cy="199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Trong đó:</a:t>
            </a:r>
            <a:endParaRPr b="1"/>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a </a:t>
            </a:r>
            <a:r>
              <a:rPr lang="en">
                <a:latin typeface="Raleway Medium"/>
                <a:ea typeface="Raleway Medium"/>
                <a:cs typeface="Raleway Medium"/>
                <a:sym typeface="Raleway Medium"/>
              </a:rPr>
              <a:t>đại diện cho một thuộc tính (attribute) hoặc label cụ thể</a:t>
            </a:r>
            <a:endParaRPr>
              <a:latin typeface="Raleway Medium"/>
              <a:ea typeface="Raleway Medium"/>
              <a:cs typeface="Raleway Medium"/>
              <a:sym typeface="Raleway Medium"/>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Entropy(S) </a:t>
            </a:r>
            <a:r>
              <a:rPr lang="en">
                <a:latin typeface="Raleway Medium"/>
                <a:ea typeface="Raleway Medium"/>
                <a:cs typeface="Raleway Medium"/>
                <a:sym typeface="Raleway Medium"/>
              </a:rPr>
              <a:t>là Entropy của tập dữ liệu S (hoặc là Nút Cha).</a:t>
            </a:r>
            <a:endParaRPr>
              <a:latin typeface="Raleway Medium"/>
              <a:ea typeface="Raleway Medium"/>
              <a:cs typeface="Raleway Medium"/>
              <a:sym typeface="Raleway Medium"/>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|Sv| / |S| </a:t>
            </a:r>
            <a:r>
              <a:rPr lang="en">
                <a:latin typeface="Raleway Medium"/>
                <a:ea typeface="Raleway Medium"/>
                <a:cs typeface="Raleway Medium"/>
                <a:sym typeface="Raleway Medium"/>
              </a:rPr>
              <a:t>là tỷ lệ của các giá trị trong tập </a:t>
            </a:r>
            <a:r>
              <a:rPr lang="en">
                <a:latin typeface="Playfair Display ExtraBold"/>
                <a:ea typeface="Playfair Display ExtraBold"/>
                <a:cs typeface="Playfair Display ExtraBold"/>
                <a:sym typeface="Playfair Display ExtraBold"/>
              </a:rPr>
              <a:t>Sv</a:t>
            </a:r>
            <a:r>
              <a:rPr lang="en">
                <a:latin typeface="Raleway Medium"/>
                <a:ea typeface="Raleway Medium"/>
                <a:cs typeface="Raleway Medium"/>
                <a:sym typeface="Raleway Medium"/>
              </a:rPr>
              <a:t> với số lượng giá trị trong tập </a:t>
            </a:r>
            <a:r>
              <a:rPr lang="en">
                <a:latin typeface="Playfair Display ExtraBold"/>
                <a:ea typeface="Playfair Display ExtraBold"/>
                <a:cs typeface="Playfair Display ExtraBold"/>
                <a:sym typeface="Playfair Display ExtraBold"/>
              </a:rPr>
              <a:t>S</a:t>
            </a:r>
            <a:r>
              <a:rPr lang="en">
                <a:latin typeface="Raleway Medium"/>
                <a:ea typeface="Raleway Medium"/>
                <a:cs typeface="Raleway Medium"/>
                <a:sym typeface="Raleway Medium"/>
              </a:rPr>
              <a:t>.</a:t>
            </a:r>
            <a:endParaRPr>
              <a:latin typeface="Raleway Medium"/>
              <a:ea typeface="Raleway Medium"/>
              <a:cs typeface="Raleway Medium"/>
              <a:sym typeface="Raleway Medium"/>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Entropy(Sv)</a:t>
            </a:r>
            <a:r>
              <a:rPr lang="en">
                <a:latin typeface="Raleway Medium"/>
                <a:ea typeface="Raleway Medium"/>
                <a:cs typeface="Raleway Medium"/>
                <a:sym typeface="Raleway Medium"/>
              </a:rPr>
              <a:t> là </a:t>
            </a:r>
            <a:r>
              <a:rPr lang="en">
                <a:latin typeface="Playfair Display ExtraBold"/>
                <a:ea typeface="Playfair Display ExtraBold"/>
                <a:cs typeface="Playfair Display ExtraBold"/>
                <a:sym typeface="Playfair Display ExtraBold"/>
              </a:rPr>
              <a:t>Entropy</a:t>
            </a:r>
            <a:r>
              <a:rPr lang="en">
                <a:latin typeface="Raleway Medium"/>
                <a:ea typeface="Raleway Medium"/>
                <a:cs typeface="Raleway Medium"/>
                <a:sym typeface="Raleway Medium"/>
              </a:rPr>
              <a:t> của tập dữ liệu </a:t>
            </a:r>
            <a:r>
              <a:rPr lang="en">
                <a:latin typeface="Playfair Display ExtraBold"/>
                <a:ea typeface="Playfair Display ExtraBold"/>
                <a:cs typeface="Playfair Display ExtraBold"/>
                <a:sym typeface="Playfair Display ExtraBold"/>
              </a:rPr>
              <a:t>Sv </a:t>
            </a:r>
            <a:r>
              <a:rPr lang="en">
                <a:latin typeface="Raleway Medium"/>
                <a:ea typeface="Raleway Medium"/>
                <a:cs typeface="Raleway Medium"/>
                <a:sym typeface="Raleway Medium"/>
              </a:rPr>
              <a:t>(hoặc là nút con).</a:t>
            </a:r>
            <a:endParaRPr>
              <a:latin typeface="Raleway Medium"/>
              <a:ea typeface="Raleway Medium"/>
              <a:cs typeface="Raleway Medium"/>
              <a:sym typeface="Raleway Medium"/>
            </a:endParaRPr>
          </a:p>
        </p:txBody>
      </p:sp>
      <p:pic>
        <p:nvPicPr>
          <p:cNvPr id="480" name="Google Shape;480;p50"/>
          <p:cNvPicPr preferRelativeResize="0"/>
          <p:nvPr/>
        </p:nvPicPr>
        <p:blipFill rotWithShape="1">
          <a:blip r:embed="rId3">
            <a:alphaModFix/>
          </a:blip>
          <a:srcRect b="29938" l="0" r="0" t="37125"/>
          <a:stretch/>
        </p:blipFill>
        <p:spPr>
          <a:xfrm>
            <a:off x="1043063" y="1306301"/>
            <a:ext cx="7057876" cy="1265451"/>
          </a:xfrm>
          <a:prstGeom prst="rect">
            <a:avLst/>
          </a:prstGeom>
          <a:noFill/>
          <a:ln>
            <a:noFill/>
          </a:ln>
        </p:spPr>
      </p:pic>
      <p:sp>
        <p:nvSpPr>
          <p:cNvPr id="481" name="Google Shape;481;p50"/>
          <p:cNvSpPr txBox="1"/>
          <p:nvPr/>
        </p:nvSpPr>
        <p:spPr>
          <a:xfrm>
            <a:off x="6906950" y="2571750"/>
            <a:ext cx="11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a:ea typeface="Raleway"/>
                <a:cs typeface="Raleway"/>
                <a:sym typeface="Raleway"/>
              </a:rPr>
              <a:t>Nguồn: </a:t>
            </a:r>
            <a:r>
              <a:rPr i="1" lang="en" u="sng">
                <a:solidFill>
                  <a:schemeClr val="hlink"/>
                </a:solidFill>
                <a:latin typeface="Raleway"/>
                <a:ea typeface="Raleway"/>
                <a:cs typeface="Raleway"/>
                <a:sym typeface="Raleway"/>
                <a:hlinkClick r:id="rId4"/>
              </a:rPr>
              <a:t>IBM</a:t>
            </a:r>
            <a:endParaRPr i="1">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rotWithShape="1">
          <a:blip r:embed="rId3">
            <a:alphaModFix/>
          </a:blip>
          <a:srcRect b="58333" l="62386" r="9042" t="0"/>
          <a:stretch/>
        </p:blipFill>
        <p:spPr>
          <a:xfrm>
            <a:off x="408225" y="1219525"/>
            <a:ext cx="3296827" cy="2704425"/>
          </a:xfrm>
          <a:prstGeom prst="rect">
            <a:avLst/>
          </a:prstGeom>
          <a:noFill/>
          <a:ln>
            <a:noFill/>
          </a:ln>
        </p:spPr>
      </p:pic>
      <p:pic>
        <p:nvPicPr>
          <p:cNvPr id="488" name="Google Shape;488;p51"/>
          <p:cNvPicPr preferRelativeResize="0"/>
          <p:nvPr/>
        </p:nvPicPr>
        <p:blipFill rotWithShape="1">
          <a:blip r:embed="rId3">
            <a:alphaModFix/>
          </a:blip>
          <a:srcRect b="67459" l="62386" r="9042" t="0"/>
          <a:stretch/>
        </p:blipFill>
        <p:spPr>
          <a:xfrm>
            <a:off x="5438950" y="1219540"/>
            <a:ext cx="3220123" cy="2062913"/>
          </a:xfrm>
          <a:prstGeom prst="rect">
            <a:avLst/>
          </a:prstGeom>
          <a:noFill/>
          <a:ln>
            <a:noFill/>
          </a:ln>
        </p:spPr>
      </p:pic>
      <p:pic>
        <p:nvPicPr>
          <p:cNvPr id="489" name="Google Shape;489;p51"/>
          <p:cNvPicPr preferRelativeResize="0"/>
          <p:nvPr/>
        </p:nvPicPr>
        <p:blipFill rotWithShape="1">
          <a:blip r:embed="rId3">
            <a:alphaModFix/>
          </a:blip>
          <a:srcRect b="45831" l="62386" r="9042" t="43255"/>
          <a:stretch/>
        </p:blipFill>
        <p:spPr>
          <a:xfrm>
            <a:off x="5438950" y="3232136"/>
            <a:ext cx="3220123" cy="691829"/>
          </a:xfrm>
          <a:prstGeom prst="rect">
            <a:avLst/>
          </a:prstGeom>
          <a:noFill/>
          <a:ln>
            <a:noFill/>
          </a:ln>
        </p:spPr>
      </p:pic>
      <p:pic>
        <p:nvPicPr>
          <p:cNvPr id="490" name="Google Shape;490;p51"/>
          <p:cNvPicPr preferRelativeResize="0"/>
          <p:nvPr/>
        </p:nvPicPr>
        <p:blipFill rotWithShape="1">
          <a:blip r:embed="rId3">
            <a:alphaModFix/>
          </a:blip>
          <a:srcRect b="12300" l="62060" r="30238" t="80370"/>
          <a:stretch/>
        </p:blipFill>
        <p:spPr>
          <a:xfrm>
            <a:off x="5438950" y="1722728"/>
            <a:ext cx="867931" cy="464638"/>
          </a:xfrm>
          <a:prstGeom prst="rect">
            <a:avLst/>
          </a:prstGeom>
          <a:noFill/>
          <a:ln>
            <a:noFill/>
          </a:ln>
        </p:spPr>
      </p:pic>
      <p:pic>
        <p:nvPicPr>
          <p:cNvPr id="491" name="Google Shape;491;p51"/>
          <p:cNvPicPr preferRelativeResize="0"/>
          <p:nvPr/>
        </p:nvPicPr>
        <p:blipFill rotWithShape="1">
          <a:blip r:embed="rId3">
            <a:alphaModFix/>
          </a:blip>
          <a:srcRect b="12300" l="62060" r="30238" t="80370"/>
          <a:stretch/>
        </p:blipFill>
        <p:spPr>
          <a:xfrm>
            <a:off x="479150" y="2187376"/>
            <a:ext cx="867926" cy="333350"/>
          </a:xfrm>
          <a:prstGeom prst="rect">
            <a:avLst/>
          </a:prstGeom>
          <a:noFill/>
          <a:ln>
            <a:noFill/>
          </a:ln>
        </p:spPr>
      </p:pic>
      <p:sp>
        <p:nvSpPr>
          <p:cNvPr id="492" name="Google Shape;492;p51"/>
          <p:cNvSpPr txBox="1"/>
          <p:nvPr/>
        </p:nvSpPr>
        <p:spPr>
          <a:xfrm>
            <a:off x="517900" y="3048425"/>
            <a:ext cx="97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4"/>
                </a:solidFill>
                <a:latin typeface="Raleway"/>
                <a:ea typeface="Raleway"/>
                <a:cs typeface="Raleway"/>
                <a:sym typeface="Raleway"/>
              </a:rPr>
              <a:t>E =</a:t>
            </a:r>
            <a:r>
              <a:rPr b="1" lang="en" sz="1600">
                <a:solidFill>
                  <a:schemeClr val="accent4"/>
                </a:solidFill>
                <a:latin typeface="Raleway"/>
                <a:ea typeface="Raleway"/>
                <a:cs typeface="Raleway"/>
                <a:sym typeface="Raleway"/>
              </a:rPr>
              <a:t>0.99</a:t>
            </a:r>
            <a:endParaRPr b="1" sz="1600">
              <a:solidFill>
                <a:schemeClr val="accent4"/>
              </a:solidFill>
              <a:latin typeface="Raleway"/>
              <a:ea typeface="Raleway"/>
              <a:cs typeface="Raleway"/>
              <a:sym typeface="Raleway"/>
            </a:endParaRPr>
          </a:p>
        </p:txBody>
      </p:sp>
      <p:sp>
        <p:nvSpPr>
          <p:cNvPr id="493" name="Google Shape;493;p51"/>
          <p:cNvSpPr/>
          <p:nvPr/>
        </p:nvSpPr>
        <p:spPr>
          <a:xfrm>
            <a:off x="469450" y="3418300"/>
            <a:ext cx="10716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2334950" y="3381250"/>
            <a:ext cx="548700" cy="464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5758175" y="3353925"/>
            <a:ext cx="548700" cy="224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p:nvPr/>
        </p:nvSpPr>
        <p:spPr>
          <a:xfrm>
            <a:off x="7010400" y="3362500"/>
            <a:ext cx="12048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1"/>
          <p:cNvSpPr/>
          <p:nvPr/>
        </p:nvSpPr>
        <p:spPr>
          <a:xfrm>
            <a:off x="2408475" y="1805850"/>
            <a:ext cx="12552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1"/>
          <p:cNvSpPr/>
          <p:nvPr/>
        </p:nvSpPr>
        <p:spPr>
          <a:xfrm>
            <a:off x="7403875" y="1805850"/>
            <a:ext cx="1255200" cy="43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1"/>
          <p:cNvSpPr txBox="1"/>
          <p:nvPr/>
        </p:nvSpPr>
        <p:spPr>
          <a:xfrm>
            <a:off x="2719725" y="1459375"/>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aleway"/>
                <a:ea typeface="Raleway"/>
                <a:cs typeface="Raleway"/>
                <a:sym typeface="Raleway"/>
              </a:rPr>
              <a:t>E = 1</a:t>
            </a:r>
            <a:endParaRPr b="1">
              <a:solidFill>
                <a:schemeClr val="accent4"/>
              </a:solidFill>
              <a:latin typeface="Raleway"/>
              <a:ea typeface="Raleway"/>
              <a:cs typeface="Raleway"/>
              <a:sym typeface="Raleway"/>
            </a:endParaRPr>
          </a:p>
        </p:txBody>
      </p:sp>
      <p:sp>
        <p:nvSpPr>
          <p:cNvPr id="500" name="Google Shape;500;p51"/>
          <p:cNvSpPr txBox="1"/>
          <p:nvPr/>
        </p:nvSpPr>
        <p:spPr>
          <a:xfrm>
            <a:off x="7715125" y="1459375"/>
            <a:ext cx="6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aleway"/>
                <a:ea typeface="Raleway"/>
                <a:cs typeface="Raleway"/>
                <a:sym typeface="Raleway"/>
              </a:rPr>
              <a:t>E = 1</a:t>
            </a:r>
            <a:endParaRPr b="1">
              <a:solidFill>
                <a:schemeClr val="accent4"/>
              </a:solidFill>
              <a:latin typeface="Raleway"/>
              <a:ea typeface="Raleway"/>
              <a:cs typeface="Raleway"/>
              <a:sym typeface="Raleway"/>
            </a:endParaRPr>
          </a:p>
        </p:txBody>
      </p:sp>
      <p:sp>
        <p:nvSpPr>
          <p:cNvPr id="501" name="Google Shape;501;p51"/>
          <p:cNvSpPr txBox="1"/>
          <p:nvPr/>
        </p:nvSpPr>
        <p:spPr>
          <a:xfrm>
            <a:off x="2121950" y="3048425"/>
            <a:ext cx="97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4"/>
                </a:solidFill>
                <a:latin typeface="Raleway"/>
                <a:ea typeface="Raleway"/>
                <a:cs typeface="Raleway"/>
                <a:sym typeface="Raleway"/>
              </a:rPr>
              <a:t>E =0.91</a:t>
            </a:r>
            <a:endParaRPr b="1" sz="1600">
              <a:solidFill>
                <a:schemeClr val="accent4"/>
              </a:solidFill>
              <a:latin typeface="Raleway"/>
              <a:ea typeface="Raleway"/>
              <a:cs typeface="Raleway"/>
              <a:sym typeface="Raleway"/>
            </a:endParaRPr>
          </a:p>
        </p:txBody>
      </p:sp>
      <p:sp>
        <p:nvSpPr>
          <p:cNvPr id="502" name="Google Shape;502;p51"/>
          <p:cNvSpPr txBox="1"/>
          <p:nvPr/>
        </p:nvSpPr>
        <p:spPr>
          <a:xfrm>
            <a:off x="5545175" y="2994200"/>
            <a:ext cx="97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4"/>
                </a:solidFill>
                <a:latin typeface="Raleway"/>
                <a:ea typeface="Raleway"/>
                <a:cs typeface="Raleway"/>
                <a:sym typeface="Raleway"/>
              </a:rPr>
              <a:t>E = 0</a:t>
            </a:r>
            <a:endParaRPr b="1" sz="1600">
              <a:solidFill>
                <a:schemeClr val="accent4"/>
              </a:solidFill>
              <a:latin typeface="Raleway"/>
              <a:ea typeface="Raleway"/>
              <a:cs typeface="Raleway"/>
              <a:sym typeface="Raleway"/>
            </a:endParaRPr>
          </a:p>
        </p:txBody>
      </p:sp>
      <p:sp>
        <p:nvSpPr>
          <p:cNvPr id="503" name="Google Shape;503;p51"/>
          <p:cNvSpPr txBox="1"/>
          <p:nvPr/>
        </p:nvSpPr>
        <p:spPr>
          <a:xfrm>
            <a:off x="7125450" y="3018988"/>
            <a:ext cx="97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4"/>
                </a:solidFill>
                <a:latin typeface="Raleway"/>
                <a:ea typeface="Raleway"/>
                <a:cs typeface="Raleway"/>
                <a:sym typeface="Raleway"/>
              </a:rPr>
              <a:t>E = 0.95</a:t>
            </a:r>
            <a:endParaRPr b="1" sz="1600">
              <a:solidFill>
                <a:schemeClr val="accent4"/>
              </a:solidFill>
              <a:latin typeface="Raleway"/>
              <a:ea typeface="Raleway"/>
              <a:cs typeface="Raleway"/>
              <a:sym typeface="Raleway"/>
            </a:endParaRPr>
          </a:p>
        </p:txBody>
      </p:sp>
      <p:pic>
        <p:nvPicPr>
          <p:cNvPr id="504" name="Google Shape;504;p51"/>
          <p:cNvPicPr preferRelativeResize="0"/>
          <p:nvPr/>
        </p:nvPicPr>
        <p:blipFill rotWithShape="1">
          <a:blip r:embed="rId4">
            <a:alphaModFix/>
          </a:blip>
          <a:srcRect b="29938" l="0" r="0" t="37125"/>
          <a:stretch/>
        </p:blipFill>
        <p:spPr>
          <a:xfrm>
            <a:off x="1438289" y="24350"/>
            <a:ext cx="6267422" cy="1123725"/>
          </a:xfrm>
          <a:prstGeom prst="rect">
            <a:avLst/>
          </a:prstGeom>
          <a:noFill/>
          <a:ln>
            <a:noFill/>
          </a:ln>
        </p:spPr>
      </p:pic>
      <p:pic>
        <p:nvPicPr>
          <p:cNvPr id="505" name="Google Shape;505;p51"/>
          <p:cNvPicPr preferRelativeResize="0"/>
          <p:nvPr/>
        </p:nvPicPr>
        <p:blipFill>
          <a:blip r:embed="rId5">
            <a:alphaModFix/>
          </a:blip>
          <a:stretch>
            <a:fillRect/>
          </a:stretch>
        </p:blipFill>
        <p:spPr>
          <a:xfrm>
            <a:off x="249950" y="4209000"/>
            <a:ext cx="3613375" cy="628850"/>
          </a:xfrm>
          <a:prstGeom prst="rect">
            <a:avLst/>
          </a:prstGeom>
          <a:noFill/>
          <a:ln>
            <a:noFill/>
          </a:ln>
        </p:spPr>
      </p:pic>
      <p:pic>
        <p:nvPicPr>
          <p:cNvPr id="506" name="Google Shape;506;p51"/>
          <p:cNvPicPr preferRelativeResize="0"/>
          <p:nvPr/>
        </p:nvPicPr>
        <p:blipFill>
          <a:blip r:embed="rId6">
            <a:alphaModFix/>
          </a:blip>
          <a:stretch>
            <a:fillRect/>
          </a:stretch>
        </p:blipFill>
        <p:spPr>
          <a:xfrm>
            <a:off x="5109636" y="4232125"/>
            <a:ext cx="3878765" cy="628850"/>
          </a:xfrm>
          <a:prstGeom prst="rect">
            <a:avLst/>
          </a:prstGeom>
          <a:noFill/>
          <a:ln>
            <a:noFill/>
          </a:ln>
        </p:spPr>
      </p:pic>
      <p:sp>
        <p:nvSpPr>
          <p:cNvPr id="507" name="Google Shape;507;p51"/>
          <p:cNvSpPr txBox="1"/>
          <p:nvPr/>
        </p:nvSpPr>
        <p:spPr>
          <a:xfrm>
            <a:off x="4297650" y="4200175"/>
            <a:ext cx="54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t>&lt;</a:t>
            </a:r>
            <a:endParaRPr b="1" sz="3000"/>
          </a:p>
        </p:txBody>
      </p:sp>
      <p:pic>
        <p:nvPicPr>
          <p:cNvPr id="508" name="Google Shape;508;p51"/>
          <p:cNvPicPr preferRelativeResize="0"/>
          <p:nvPr/>
        </p:nvPicPr>
        <p:blipFill>
          <a:blip r:embed="rId7">
            <a:alphaModFix/>
          </a:blip>
          <a:stretch>
            <a:fillRect/>
          </a:stretch>
        </p:blipFill>
        <p:spPr>
          <a:xfrm>
            <a:off x="5438949" y="1219552"/>
            <a:ext cx="752375" cy="7662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2711400" y="1916250"/>
            <a:ext cx="3721200" cy="655500"/>
          </a:xfrm>
          <a:prstGeom prst="rect">
            <a:avLst/>
          </a:prstGeom>
          <a:ln cap="flat" cmpd="sng" w="9525">
            <a:solidFill>
              <a:srgbClr val="0F0F0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rgbClr val="434343"/>
                </a:solidFill>
                <a:latin typeface="Playfair Display"/>
                <a:ea typeface="Playfair Display"/>
                <a:cs typeface="Playfair Display"/>
                <a:sym typeface="Playfair Display"/>
              </a:rPr>
              <a:t>Decision Tree là gì?</a:t>
            </a:r>
            <a:endParaRPr b="1" sz="3020">
              <a:solidFill>
                <a:srgbClr val="434343"/>
              </a:solidFill>
              <a:latin typeface="Playfair Display"/>
              <a:ea typeface="Playfair Display"/>
              <a:cs typeface="Playfair Display"/>
              <a:sym typeface="Playfair Display"/>
            </a:endParaRPr>
          </a:p>
        </p:txBody>
      </p:sp>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7" name="Google Shape;77;p16"/>
          <p:cNvPicPr preferRelativeResize="0"/>
          <p:nvPr/>
        </p:nvPicPr>
        <p:blipFill>
          <a:blip r:embed="rId3">
            <a:alphaModFix/>
          </a:blip>
          <a:stretch>
            <a:fillRect/>
          </a:stretch>
        </p:blipFill>
        <p:spPr>
          <a:xfrm rot="10800000">
            <a:off x="4108653" y="2847300"/>
            <a:ext cx="926675" cy="806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2"/>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20">
                <a:solidFill>
                  <a:srgbClr val="434343"/>
                </a:solidFill>
                <a:latin typeface="Playfair Display"/>
                <a:ea typeface="Playfair Display"/>
                <a:cs typeface="Playfair Display"/>
                <a:sym typeface="Playfair Display"/>
              </a:rPr>
              <a:t>Gini Impurity cho</a:t>
            </a:r>
            <a:r>
              <a:rPr b="1" lang="en" sz="2620">
                <a:solidFill>
                  <a:srgbClr val="434343"/>
                </a:solidFill>
                <a:latin typeface="Playfair Display"/>
                <a:ea typeface="Playfair Display"/>
                <a:cs typeface="Playfair Display"/>
                <a:sym typeface="Playfair Display"/>
              </a:rPr>
              <a:t> Information Gain (IG)</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2620">
              <a:solidFill>
                <a:srgbClr val="434343"/>
              </a:solidFill>
              <a:latin typeface="Playfair Display"/>
              <a:ea typeface="Playfair Display"/>
              <a:cs typeface="Playfair Display"/>
              <a:sym typeface="Playfair Display"/>
            </a:endParaRPr>
          </a:p>
          <a:p>
            <a:pPr indent="0" lvl="0" marL="0" rtl="0" algn="l">
              <a:spcBef>
                <a:spcPts val="0"/>
              </a:spcBef>
              <a:spcAft>
                <a:spcPts val="0"/>
              </a:spcAft>
              <a:buSzPts val="990"/>
              <a:buNone/>
            </a:pPr>
            <a:r>
              <a:t/>
            </a:r>
            <a:endParaRPr b="1" sz="2620">
              <a:solidFill>
                <a:srgbClr val="434343"/>
              </a:solidFill>
              <a:latin typeface="Playfair Display"/>
              <a:ea typeface="Playfair Display"/>
              <a:cs typeface="Playfair Display"/>
              <a:sym typeface="Playfair Display"/>
            </a:endParaRPr>
          </a:p>
        </p:txBody>
      </p:sp>
      <p:sp>
        <p:nvSpPr>
          <p:cNvPr id="514" name="Google Shape;514;p52"/>
          <p:cNvSpPr txBox="1"/>
          <p:nvPr/>
        </p:nvSpPr>
        <p:spPr>
          <a:xfrm>
            <a:off x="177150" y="722075"/>
            <a:ext cx="878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aleway Medium"/>
                <a:ea typeface="Raleway Medium"/>
                <a:cs typeface="Raleway Medium"/>
                <a:sym typeface="Raleway Medium"/>
              </a:rPr>
              <a:t>Ngoài độ đo </a:t>
            </a:r>
            <a:r>
              <a:rPr lang="en" sz="2000">
                <a:solidFill>
                  <a:schemeClr val="lt1"/>
                </a:solidFill>
                <a:latin typeface="Playfair Display ExtraBold"/>
                <a:ea typeface="Playfair Display ExtraBold"/>
                <a:cs typeface="Playfair Display ExtraBold"/>
                <a:sym typeface="Playfair Display ExtraBold"/>
              </a:rPr>
              <a:t>Entropy</a:t>
            </a:r>
            <a:r>
              <a:rPr lang="en" sz="2000">
                <a:solidFill>
                  <a:schemeClr val="lt1"/>
                </a:solidFill>
                <a:latin typeface="Raleway Medium"/>
                <a:ea typeface="Raleway Medium"/>
                <a:cs typeface="Raleway Medium"/>
                <a:sym typeface="Raleway Medium"/>
              </a:rPr>
              <a:t>, chúng ta còn có 1 độ đo khác tên </a:t>
            </a:r>
            <a:r>
              <a:rPr lang="en" sz="2000">
                <a:solidFill>
                  <a:schemeClr val="lt1"/>
                </a:solidFill>
                <a:latin typeface="Playfair Display ExtraBold"/>
                <a:ea typeface="Playfair Display ExtraBold"/>
                <a:cs typeface="Playfair Display ExtraBold"/>
                <a:sym typeface="Playfair Display ExtraBold"/>
              </a:rPr>
              <a:t>Gini Index</a:t>
            </a:r>
            <a:r>
              <a:rPr lang="en" sz="2000">
                <a:solidFill>
                  <a:schemeClr val="lt1"/>
                </a:solidFill>
                <a:latin typeface="Raleway Medium"/>
                <a:ea typeface="Raleway Medium"/>
                <a:cs typeface="Raleway Medium"/>
                <a:sym typeface="Raleway Medium"/>
              </a:rPr>
              <a:t>:</a:t>
            </a:r>
            <a:endParaRPr sz="2000">
              <a:solidFill>
                <a:schemeClr val="lt1"/>
              </a:solidFill>
              <a:latin typeface="Raleway Medium"/>
              <a:ea typeface="Raleway Medium"/>
              <a:cs typeface="Raleway Medium"/>
              <a:sym typeface="Raleway Medium"/>
            </a:endParaRPr>
          </a:p>
        </p:txBody>
      </p:sp>
      <p:sp>
        <p:nvSpPr>
          <p:cNvPr id="515" name="Google Shape;515;p52"/>
          <p:cNvSpPr txBox="1"/>
          <p:nvPr/>
        </p:nvSpPr>
        <p:spPr>
          <a:xfrm>
            <a:off x="4279850" y="1599538"/>
            <a:ext cx="4686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latin typeface="Raleway"/>
              <a:ea typeface="Raleway"/>
              <a:cs typeface="Raleway"/>
              <a:sym typeface="Raleway"/>
            </a:endParaRPr>
          </a:p>
        </p:txBody>
      </p:sp>
      <p:sp>
        <p:nvSpPr>
          <p:cNvPr id="516" name="Google Shape;51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52"/>
          <p:cNvSpPr txBox="1"/>
          <p:nvPr/>
        </p:nvSpPr>
        <p:spPr>
          <a:xfrm>
            <a:off x="176150" y="1214675"/>
            <a:ext cx="8789700" cy="1125600"/>
          </a:xfrm>
          <a:prstGeom prst="rect">
            <a:avLst/>
          </a:prstGeom>
          <a:solidFill>
            <a:srgbClr val="F5F5F5"/>
          </a:solidFill>
          <a:ln>
            <a:noFill/>
          </a:ln>
        </p:spPr>
        <p:txBody>
          <a:bodyPr anchorCtr="0" anchor="t" bIns="91425" lIns="91425" spcFirstLastPara="1" rIns="91425" wrap="square" tIns="91425">
            <a:spAutoFit/>
          </a:bodyPr>
          <a:lstStyle/>
          <a:p>
            <a:pPr indent="-330200" lvl="0" marL="457200" rtl="0" algn="just">
              <a:lnSpc>
                <a:spcPct val="115000"/>
              </a:lnSpc>
              <a:spcBef>
                <a:spcPts val="1000"/>
              </a:spcBef>
              <a:spcAft>
                <a:spcPts val="0"/>
              </a:spcAft>
              <a:buClr>
                <a:schemeClr val="lt1"/>
              </a:buClr>
              <a:buSzPts val="1600"/>
              <a:buFont typeface="Raleway Medium"/>
              <a:buChar char="-"/>
            </a:pPr>
            <a:r>
              <a:rPr lang="en" sz="1600">
                <a:solidFill>
                  <a:schemeClr val="lt1"/>
                </a:solidFill>
                <a:latin typeface="Playfair Display ExtraBold"/>
                <a:ea typeface="Playfair Display ExtraBold"/>
                <a:cs typeface="Playfair Display ExtraBold"/>
                <a:sym typeface="Playfair Display ExtraBold"/>
              </a:rPr>
              <a:t>Gini Impurity</a:t>
            </a:r>
            <a:r>
              <a:rPr lang="en" sz="1600">
                <a:solidFill>
                  <a:schemeClr val="lt1"/>
                </a:solidFill>
                <a:latin typeface="Playfair Display ExtraBold"/>
                <a:ea typeface="Playfair Display ExtraBold"/>
                <a:cs typeface="Playfair Display ExtraBold"/>
                <a:sym typeface="Playfair Display ExtraBold"/>
              </a:rPr>
              <a:t> (</a:t>
            </a:r>
            <a:r>
              <a:rPr i="1" lang="en" sz="1600">
                <a:solidFill>
                  <a:schemeClr val="lt1"/>
                </a:solidFill>
                <a:latin typeface="Playfair Display ExtraBold"/>
                <a:ea typeface="Playfair Display ExtraBold"/>
                <a:cs typeface="Playfair Display ExtraBold"/>
                <a:sym typeface="Playfair Display ExtraBold"/>
              </a:rPr>
              <a:t>Gini</a:t>
            </a:r>
            <a:r>
              <a:rPr lang="en" sz="1600">
                <a:solidFill>
                  <a:schemeClr val="lt1"/>
                </a:solidFill>
                <a:latin typeface="Playfair Display ExtraBold"/>
                <a:ea typeface="Playfair Display ExtraBold"/>
                <a:cs typeface="Playfair Display ExtraBold"/>
                <a:sym typeface="Playfair Display ExtraBold"/>
              </a:rPr>
              <a:t>)</a:t>
            </a:r>
            <a:r>
              <a:rPr lang="en" sz="1600">
                <a:solidFill>
                  <a:schemeClr val="lt1"/>
                </a:solidFill>
                <a:latin typeface="Raleway Medium"/>
                <a:ea typeface="Raleway Medium"/>
                <a:cs typeface="Raleway Medium"/>
                <a:sym typeface="Raleway Medium"/>
              </a:rPr>
              <a:t> là xác suất 1 điểm dữ liệu ngẫu nhiên bị phân loại sai nếu nó được gắn nhãn dựa trên phân phối lớp của tập dữ liệu đang xét.</a:t>
            </a:r>
            <a:endParaRPr sz="1600">
              <a:solidFill>
                <a:schemeClr val="lt1"/>
              </a:solidFill>
              <a:latin typeface="Raleway Medium"/>
              <a:ea typeface="Raleway Medium"/>
              <a:cs typeface="Raleway Medium"/>
              <a:sym typeface="Raleway Medium"/>
            </a:endParaRPr>
          </a:p>
          <a:p>
            <a:pPr indent="-330200" lvl="0" marL="457200" rtl="0" algn="just">
              <a:lnSpc>
                <a:spcPct val="115000"/>
              </a:lnSpc>
              <a:spcBef>
                <a:spcPts val="1000"/>
              </a:spcBef>
              <a:spcAft>
                <a:spcPts val="0"/>
              </a:spcAft>
              <a:buClr>
                <a:schemeClr val="lt1"/>
              </a:buClr>
              <a:buSzPts val="1600"/>
              <a:buFont typeface="Raleway Medium"/>
              <a:buChar char="-"/>
            </a:pPr>
            <a:r>
              <a:rPr i="1" lang="en" sz="1600">
                <a:solidFill>
                  <a:schemeClr val="lt1"/>
                </a:solidFill>
                <a:latin typeface="Playfair Display ExtraBold"/>
                <a:ea typeface="Playfair Display ExtraBold"/>
                <a:cs typeface="Playfair Display ExtraBold"/>
                <a:sym typeface="Playfair Display ExtraBold"/>
              </a:rPr>
              <a:t>Gini</a:t>
            </a:r>
            <a:r>
              <a:rPr b="1" lang="en" sz="1600">
                <a:solidFill>
                  <a:schemeClr val="lt1"/>
                </a:solidFill>
                <a:latin typeface="Raleway"/>
                <a:ea typeface="Raleway"/>
                <a:cs typeface="Raleway"/>
                <a:sym typeface="Raleway"/>
              </a:rPr>
              <a:t> </a:t>
            </a:r>
            <a:r>
              <a:rPr lang="en" sz="1600">
                <a:solidFill>
                  <a:schemeClr val="lt1"/>
                </a:solidFill>
                <a:latin typeface="Raleway Medium"/>
                <a:ea typeface="Raleway Medium"/>
                <a:cs typeface="Raleway Medium"/>
                <a:sym typeface="Raleway Medium"/>
              </a:rPr>
              <a:t>có giá trị trong đoạn từ </a:t>
            </a:r>
            <a:r>
              <a:rPr b="1" lang="en" sz="1600">
                <a:solidFill>
                  <a:schemeClr val="lt1"/>
                </a:solidFill>
                <a:latin typeface="Raleway"/>
                <a:ea typeface="Raleway"/>
                <a:cs typeface="Raleway"/>
                <a:sym typeface="Raleway"/>
              </a:rPr>
              <a:t>[0 , 1]</a:t>
            </a:r>
            <a:r>
              <a:rPr lang="en" sz="1600">
                <a:solidFill>
                  <a:schemeClr val="lt1"/>
                </a:solidFill>
                <a:latin typeface="Raleway Medium"/>
                <a:ea typeface="Raleway Medium"/>
                <a:cs typeface="Raleway Medium"/>
                <a:sym typeface="Raleway Medium"/>
              </a:rPr>
              <a:t>, </a:t>
            </a:r>
            <a:r>
              <a:rPr i="1" lang="en" sz="1600">
                <a:solidFill>
                  <a:schemeClr val="lt1"/>
                </a:solidFill>
                <a:latin typeface="Playfair Display ExtraBold"/>
                <a:ea typeface="Playfair Display ExtraBold"/>
                <a:cs typeface="Playfair Display ExtraBold"/>
                <a:sym typeface="Playfair Display ExtraBold"/>
              </a:rPr>
              <a:t>Gini</a:t>
            </a:r>
            <a:r>
              <a:rPr lang="en" sz="1600">
                <a:solidFill>
                  <a:schemeClr val="lt1"/>
                </a:solidFill>
                <a:latin typeface="Raleway Medium"/>
                <a:ea typeface="Raleway Medium"/>
                <a:cs typeface="Raleway Medium"/>
                <a:sym typeface="Raleway Medium"/>
              </a:rPr>
              <a:t> càng thấp càng tốt và ngược lại.</a:t>
            </a:r>
            <a:endParaRPr sz="1600">
              <a:solidFill>
                <a:schemeClr val="lt1"/>
              </a:solidFill>
              <a:latin typeface="Raleway Medium"/>
              <a:ea typeface="Raleway Medium"/>
              <a:cs typeface="Raleway Medium"/>
              <a:sym typeface="Raleway Medium"/>
            </a:endParaRPr>
          </a:p>
        </p:txBody>
      </p:sp>
      <p:sp>
        <p:nvSpPr>
          <p:cNvPr id="518" name="Google Shape;518;p52"/>
          <p:cNvSpPr txBox="1"/>
          <p:nvPr/>
        </p:nvSpPr>
        <p:spPr>
          <a:xfrm>
            <a:off x="2228000" y="3563200"/>
            <a:ext cx="58800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Trong đó:</a:t>
            </a:r>
            <a:endParaRPr/>
          </a:p>
          <a:p>
            <a:pPr indent="-317500" lvl="0" marL="457200" rtl="0" algn="l">
              <a:spcBef>
                <a:spcPts val="1000"/>
              </a:spcBef>
              <a:spcAft>
                <a:spcPts val="0"/>
              </a:spcAft>
              <a:buSzPts val="1400"/>
              <a:buChar char="●"/>
            </a:pPr>
            <a:r>
              <a:rPr lang="en">
                <a:latin typeface="Playfair Display ExtraBold"/>
                <a:ea typeface="Playfair Display ExtraBold"/>
                <a:cs typeface="Playfair Display ExtraBold"/>
                <a:sym typeface="Playfair Display ExtraBold"/>
              </a:rPr>
              <a:t>p(</a:t>
            </a:r>
            <a:r>
              <a:rPr i="1" lang="en">
                <a:latin typeface="Playfair Display ExtraBold"/>
                <a:ea typeface="Playfair Display ExtraBold"/>
                <a:cs typeface="Playfair Display ExtraBold"/>
                <a:sym typeface="Playfair Display ExtraBold"/>
              </a:rPr>
              <a:t>i</a:t>
            </a:r>
            <a:r>
              <a:rPr lang="en">
                <a:latin typeface="Playfair Display ExtraBold"/>
                <a:ea typeface="Playfair Display ExtraBold"/>
                <a:cs typeface="Playfair Display ExtraBold"/>
                <a:sym typeface="Playfair Display ExtraBold"/>
              </a:rPr>
              <a:t>)</a:t>
            </a:r>
            <a:r>
              <a:rPr lang="en"/>
              <a:t> là xác suất của lớp </a:t>
            </a:r>
            <a:r>
              <a:rPr i="1" lang="en">
                <a:latin typeface="Playfair Display ExtraBold"/>
                <a:ea typeface="Playfair Display ExtraBold"/>
                <a:cs typeface="Playfair Display ExtraBold"/>
                <a:sym typeface="Playfair Display ExtraBold"/>
              </a:rPr>
              <a:t>i</a:t>
            </a:r>
            <a:r>
              <a:rPr lang="en"/>
              <a:t> </a:t>
            </a:r>
            <a:r>
              <a:rPr lang="en"/>
              <a:t>trong tập dữ liệu đang xét.</a:t>
            </a:r>
            <a:endParaRPr/>
          </a:p>
        </p:txBody>
      </p:sp>
      <p:sp>
        <p:nvSpPr>
          <p:cNvPr id="519" name="Google Shape;519;p52"/>
          <p:cNvSpPr txBox="1"/>
          <p:nvPr/>
        </p:nvSpPr>
        <p:spPr>
          <a:xfrm>
            <a:off x="6914000" y="2906450"/>
            <a:ext cx="11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a:ea typeface="Raleway"/>
                <a:cs typeface="Raleway"/>
                <a:sym typeface="Raleway"/>
              </a:rPr>
              <a:t>Nguồn: </a:t>
            </a:r>
            <a:r>
              <a:rPr i="1" lang="en" u="sng">
                <a:solidFill>
                  <a:schemeClr val="hlink"/>
                </a:solidFill>
                <a:latin typeface="Raleway"/>
                <a:ea typeface="Raleway"/>
                <a:cs typeface="Raleway"/>
                <a:sym typeface="Raleway"/>
                <a:hlinkClick r:id="rId3"/>
              </a:rPr>
              <a:t>IBM</a:t>
            </a:r>
            <a:endParaRPr i="1">
              <a:latin typeface="Raleway"/>
              <a:ea typeface="Raleway"/>
              <a:cs typeface="Raleway"/>
              <a:sym typeface="Raleway"/>
            </a:endParaRPr>
          </a:p>
        </p:txBody>
      </p:sp>
      <p:pic>
        <p:nvPicPr>
          <p:cNvPr id="520" name="Google Shape;520;p52"/>
          <p:cNvPicPr preferRelativeResize="0"/>
          <p:nvPr/>
        </p:nvPicPr>
        <p:blipFill rotWithShape="1">
          <a:blip r:embed="rId4">
            <a:alphaModFix/>
          </a:blip>
          <a:srcRect b="41121" l="10711" r="11612" t="39473"/>
          <a:stretch/>
        </p:blipFill>
        <p:spPr>
          <a:xfrm>
            <a:off x="2228000" y="2622698"/>
            <a:ext cx="4686002" cy="6580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3"/>
          <p:cNvSpPr txBox="1"/>
          <p:nvPr>
            <p:ph type="title"/>
          </p:nvPr>
        </p:nvSpPr>
        <p:spPr>
          <a:xfrm>
            <a:off x="1265400" y="2076150"/>
            <a:ext cx="6613200" cy="5880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SzPts val="990"/>
              <a:buNone/>
            </a:pPr>
            <a:r>
              <a:rPr b="1" lang="en" sz="2620">
                <a:solidFill>
                  <a:schemeClr val="lt1"/>
                </a:solidFill>
                <a:latin typeface="Playfair Display"/>
                <a:ea typeface="Playfair Display"/>
                <a:cs typeface="Playfair Display"/>
                <a:sym typeface="Playfair Display"/>
              </a:rPr>
              <a:t>OVERFITTING</a:t>
            </a:r>
            <a:endParaRPr b="1" sz="3020">
              <a:solidFill>
                <a:schemeClr val="lt1"/>
              </a:solidFill>
              <a:latin typeface="Playfair Display"/>
              <a:ea typeface="Playfair Display"/>
              <a:cs typeface="Playfair Display"/>
              <a:sym typeface="Playfair Display"/>
            </a:endParaRPr>
          </a:p>
        </p:txBody>
      </p:sp>
      <p:sp>
        <p:nvSpPr>
          <p:cNvPr id="526" name="Google Shape;52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4"/>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rgbClr val="434343"/>
                </a:solidFill>
                <a:latin typeface="Playfair Display"/>
                <a:ea typeface="Playfair Display"/>
                <a:cs typeface="Playfair Display"/>
                <a:sym typeface="Playfair Display"/>
              </a:rPr>
              <a:t>TIÊU CHUẨN DỪNG</a:t>
            </a:r>
            <a:endParaRPr b="1" sz="2620">
              <a:solidFill>
                <a:srgbClr val="434343"/>
              </a:solidFill>
              <a:latin typeface="Playfair Display"/>
              <a:ea typeface="Playfair Display"/>
              <a:cs typeface="Playfair Display"/>
              <a:sym typeface="Playfair Display"/>
            </a:endParaRPr>
          </a:p>
        </p:txBody>
      </p:sp>
      <p:sp>
        <p:nvSpPr>
          <p:cNvPr id="532" name="Google Shape;532;p54"/>
          <p:cNvSpPr txBox="1"/>
          <p:nvPr/>
        </p:nvSpPr>
        <p:spPr>
          <a:xfrm>
            <a:off x="4279850" y="1599538"/>
            <a:ext cx="4686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600">
              <a:latin typeface="Raleway"/>
              <a:ea typeface="Raleway"/>
              <a:cs typeface="Raleway"/>
              <a:sym typeface="Raleway"/>
            </a:endParaRPr>
          </a:p>
        </p:txBody>
      </p:sp>
      <p:sp>
        <p:nvSpPr>
          <p:cNvPr id="533" name="Google Shape;53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54"/>
          <p:cNvSpPr txBox="1"/>
          <p:nvPr/>
        </p:nvSpPr>
        <p:spPr>
          <a:xfrm>
            <a:off x="176150" y="632250"/>
            <a:ext cx="83481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aleway"/>
                <a:ea typeface="Raleway"/>
                <a:cs typeface="Raleway"/>
                <a:sym typeface="Raleway"/>
              </a:rPr>
              <a:t>Để tránh trường hợp overfitting, ta có thể dừng cây theo một số phương pháp sau đây:</a:t>
            </a:r>
            <a:endParaRPr sz="1700">
              <a:solidFill>
                <a:schemeClr val="lt1"/>
              </a:solidFill>
              <a:latin typeface="Raleway"/>
              <a:ea typeface="Raleway"/>
              <a:cs typeface="Raleway"/>
              <a:sym typeface="Raleway"/>
            </a:endParaRPr>
          </a:p>
          <a:p>
            <a:pPr indent="0" lvl="0" marL="457200" rtl="0" algn="l">
              <a:spcBef>
                <a:spcPts val="0"/>
              </a:spcBef>
              <a:spcAft>
                <a:spcPts val="0"/>
              </a:spcAft>
              <a:buNone/>
            </a:pPr>
            <a:r>
              <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Nếu tổng số </a:t>
            </a:r>
            <a:r>
              <a:rPr b="1" lang="en" sz="1700">
                <a:solidFill>
                  <a:schemeClr val="lt1"/>
                </a:solidFill>
                <a:latin typeface="Raleway"/>
                <a:ea typeface="Raleway"/>
                <a:cs typeface="Raleway"/>
                <a:sym typeface="Raleway"/>
              </a:rPr>
              <a:t>Nút Lá</a:t>
            </a:r>
            <a:r>
              <a:rPr lang="en" sz="1700">
                <a:solidFill>
                  <a:schemeClr val="lt1"/>
                </a:solidFill>
                <a:latin typeface="Raleway"/>
                <a:ea typeface="Raleway"/>
                <a:cs typeface="Raleway"/>
                <a:sym typeface="Raleway"/>
              </a:rPr>
              <a:t> vượt quá một giới hạn đặt ra.</a:t>
            </a:r>
            <a:endParaRPr sz="1700">
              <a:solidFill>
                <a:schemeClr val="lt1"/>
              </a:solidFill>
              <a:latin typeface="Raleway"/>
              <a:ea typeface="Raleway"/>
              <a:cs typeface="Raleway"/>
              <a:sym typeface="Raleway"/>
            </a:endParaRPr>
          </a:p>
          <a:p>
            <a:pPr indent="0" lvl="0" marL="457200" rtl="0" algn="l">
              <a:spcBef>
                <a:spcPts val="0"/>
              </a:spcBef>
              <a:spcAft>
                <a:spcPts val="0"/>
              </a:spcAft>
              <a:buNone/>
            </a:pPr>
            <a:r>
              <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Nếu việc phân chia node đó không làm giảm </a:t>
            </a:r>
            <a:r>
              <a:rPr b="1" lang="en" sz="1700">
                <a:solidFill>
                  <a:schemeClr val="lt1"/>
                </a:solidFill>
                <a:latin typeface="Raleway"/>
                <a:ea typeface="Raleway"/>
                <a:cs typeface="Raleway"/>
                <a:sym typeface="Raleway"/>
              </a:rPr>
              <a:t>Entropy</a:t>
            </a:r>
            <a:r>
              <a:rPr lang="en" sz="1700">
                <a:solidFill>
                  <a:schemeClr val="lt1"/>
                </a:solidFill>
                <a:latin typeface="Raleway"/>
                <a:ea typeface="Raleway"/>
                <a:cs typeface="Raleway"/>
                <a:sym typeface="Raleway"/>
              </a:rPr>
              <a:t> quá nhiều (</a:t>
            </a:r>
            <a:r>
              <a:rPr b="1" lang="en" sz="1700">
                <a:solidFill>
                  <a:schemeClr val="lt1"/>
                </a:solidFill>
                <a:latin typeface="Raleway"/>
                <a:ea typeface="Raleway"/>
                <a:cs typeface="Raleway"/>
                <a:sym typeface="Raleway"/>
              </a:rPr>
              <a:t>Information Gain</a:t>
            </a:r>
            <a:r>
              <a:rPr lang="en" sz="1700">
                <a:solidFill>
                  <a:schemeClr val="lt1"/>
                </a:solidFill>
                <a:latin typeface="Raleway"/>
                <a:ea typeface="Raleway"/>
                <a:cs typeface="Raleway"/>
                <a:sym typeface="Raleway"/>
              </a:rPr>
              <a:t> nhỏ hơn một ngưỡng nào đó).</a:t>
            </a:r>
            <a:endParaRPr sz="1700">
              <a:solidFill>
                <a:schemeClr val="lt1"/>
              </a:solidFill>
              <a:latin typeface="Raleway"/>
              <a:ea typeface="Raleway"/>
              <a:cs typeface="Raleway"/>
              <a:sym typeface="Raleway"/>
            </a:endParaRPr>
          </a:p>
          <a:p>
            <a:pPr indent="0" lvl="0" marL="457200" rtl="0" algn="l">
              <a:spcBef>
                <a:spcPts val="0"/>
              </a:spcBef>
              <a:spcAft>
                <a:spcPts val="0"/>
              </a:spcAft>
              <a:buNone/>
            </a:pPr>
            <a:r>
              <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H</a:t>
            </a:r>
            <a:r>
              <a:rPr lang="en" sz="1700">
                <a:solidFill>
                  <a:schemeClr val="lt1"/>
                </a:solidFill>
                <a:latin typeface="Raleway"/>
                <a:ea typeface="Raleway"/>
                <a:cs typeface="Raleway"/>
                <a:sym typeface="Raleway"/>
              </a:rPr>
              <a:t>ạn chế chiều sâu của Cây =&gt; làm giảm độ phức tạp của cây và phần nào giúp tránh overfitting.</a:t>
            </a:r>
            <a:endParaRPr sz="1700">
              <a:solidFill>
                <a:schemeClr val="lt1"/>
              </a:solidFill>
              <a:latin typeface="Raleway"/>
              <a:ea typeface="Raleway"/>
              <a:cs typeface="Raleway"/>
              <a:sym typeface="Raleway"/>
            </a:endParaRPr>
          </a:p>
          <a:p>
            <a:pPr indent="0" lvl="0" marL="457200" rtl="0" algn="l">
              <a:spcBef>
                <a:spcPts val="0"/>
              </a:spcBef>
              <a:spcAft>
                <a:spcPts val="0"/>
              </a:spcAft>
              <a:buNone/>
            </a:pPr>
            <a:r>
              <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Nếu node đó có số phần tử nhỏ hơn một ngưỡng nào đó</a:t>
            </a:r>
            <a:endParaRPr sz="1700">
              <a:solidFill>
                <a:schemeClr val="lt1"/>
              </a:solidFill>
              <a:latin typeface="Raleway"/>
              <a:ea typeface="Raleway"/>
              <a:cs typeface="Raleway"/>
              <a:sym typeface="Raleway"/>
            </a:endParaRPr>
          </a:p>
          <a:p>
            <a:pPr indent="-336550" lvl="1" marL="914400" rtl="0" algn="l">
              <a:spcBef>
                <a:spcPts val="0"/>
              </a:spcBef>
              <a:spcAft>
                <a:spcPts val="0"/>
              </a:spcAft>
              <a:buClr>
                <a:schemeClr val="lt1"/>
              </a:buClr>
              <a:buSzPts val="1700"/>
              <a:buFont typeface="Raleway"/>
              <a:buChar char="○"/>
            </a:pPr>
            <a:r>
              <a:rPr lang="en" sz="1700">
                <a:solidFill>
                  <a:schemeClr val="lt1"/>
                </a:solidFill>
                <a:latin typeface="Raleway"/>
                <a:ea typeface="Raleway"/>
                <a:cs typeface="Raleway"/>
                <a:sym typeface="Raleway"/>
              </a:rPr>
              <a:t>Trong trường hợp này, ta chấp nhận có một số điểm bị phân lớp sai để tránh overfitting. Class cho leaf node này có thể được xác định dựa trên class chiếm đa số trong node.</a:t>
            </a:r>
            <a:endParaRPr sz="2000">
              <a:solidFill>
                <a:schemeClr val="lt1"/>
              </a:solidFill>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5"/>
          <p:cNvSpPr txBox="1"/>
          <p:nvPr>
            <p:ph type="title"/>
          </p:nvPr>
        </p:nvSpPr>
        <p:spPr>
          <a:xfrm>
            <a:off x="1265400" y="2076150"/>
            <a:ext cx="6613200" cy="9912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SzPts val="990"/>
              <a:buNone/>
            </a:pPr>
            <a:r>
              <a:rPr b="1" lang="en" sz="2620">
                <a:solidFill>
                  <a:schemeClr val="lt1"/>
                </a:solidFill>
                <a:latin typeface="Playfair Display"/>
                <a:ea typeface="Playfair Display"/>
                <a:cs typeface="Playfair Display"/>
                <a:sym typeface="Playfair Display"/>
              </a:rPr>
              <a:t>ƯU ĐIỂM &amp; NHƯỢC ĐIỂM CỦA DECISION TREE</a:t>
            </a:r>
            <a:endParaRPr b="1" sz="3020">
              <a:solidFill>
                <a:schemeClr val="lt1"/>
              </a:solidFill>
              <a:latin typeface="Playfair Display"/>
              <a:ea typeface="Playfair Display"/>
              <a:cs typeface="Playfair Display"/>
              <a:sym typeface="Playfair Display"/>
            </a:endParaRPr>
          </a:p>
        </p:txBody>
      </p:sp>
      <p:sp>
        <p:nvSpPr>
          <p:cNvPr id="540" name="Google Shape;54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6"/>
          <p:cNvSpPr txBox="1"/>
          <p:nvPr>
            <p:ph type="title"/>
          </p:nvPr>
        </p:nvSpPr>
        <p:spPr>
          <a:xfrm>
            <a:off x="176150" y="66575"/>
            <a:ext cx="16722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rgbClr val="434343"/>
                </a:solidFill>
                <a:latin typeface="Playfair Display"/>
                <a:ea typeface="Playfair Display"/>
                <a:cs typeface="Playfair Display"/>
                <a:sym typeface="Playfair Display"/>
              </a:rPr>
              <a:t>ƯU ĐIỂM</a:t>
            </a:r>
            <a:endParaRPr b="1" sz="2620">
              <a:solidFill>
                <a:srgbClr val="434343"/>
              </a:solidFill>
              <a:latin typeface="Playfair Display"/>
              <a:ea typeface="Playfair Display"/>
              <a:cs typeface="Playfair Display"/>
              <a:sym typeface="Playfair Display"/>
            </a:endParaRPr>
          </a:p>
        </p:txBody>
      </p:sp>
      <p:sp>
        <p:nvSpPr>
          <p:cNvPr id="546" name="Google Shape;546;p56"/>
          <p:cNvSpPr txBox="1"/>
          <p:nvPr>
            <p:ph idx="1" type="body"/>
          </p:nvPr>
        </p:nvSpPr>
        <p:spPr>
          <a:xfrm>
            <a:off x="176150" y="722075"/>
            <a:ext cx="8789700" cy="3128100"/>
          </a:xfrm>
          <a:prstGeom prst="rect">
            <a:avLst/>
          </a:prstGeom>
        </p:spPr>
        <p:txBody>
          <a:bodyPr anchorCtr="0" anchor="t" bIns="91425" lIns="91425" spcFirstLastPara="1" rIns="91425" wrap="square" tIns="91425">
            <a:spAutoFit/>
          </a:bodyPr>
          <a:lstStyle/>
          <a:p>
            <a:pPr indent="-342900" lvl="0" marL="457200" rtl="0" algn="l">
              <a:spcBef>
                <a:spcPts val="1000"/>
              </a:spcBef>
              <a:spcAft>
                <a:spcPts val="0"/>
              </a:spcAft>
              <a:buClr>
                <a:schemeClr val="lt1"/>
              </a:buClr>
              <a:buSzPts val="1800"/>
              <a:buFont typeface="Raleway"/>
              <a:buChar char="➢"/>
            </a:pPr>
            <a:r>
              <a:rPr lang="en">
                <a:solidFill>
                  <a:schemeClr val="lt1"/>
                </a:solidFill>
                <a:latin typeface="Raleway"/>
                <a:ea typeface="Raleway"/>
                <a:cs typeface="Raleway"/>
                <a:sym typeface="Raleway"/>
              </a:rPr>
              <a:t>Có thể làm việc với </a:t>
            </a:r>
            <a:r>
              <a:rPr b="1" lang="en">
                <a:solidFill>
                  <a:schemeClr val="lt1"/>
                </a:solidFill>
                <a:latin typeface="Raleway"/>
                <a:ea typeface="Raleway"/>
                <a:cs typeface="Raleway"/>
                <a:sym typeface="Raleway"/>
              </a:rPr>
              <a:t>các thuộc tính (attribute)</a:t>
            </a:r>
            <a:r>
              <a:rPr lang="en">
                <a:solidFill>
                  <a:schemeClr val="lt1"/>
                </a:solidFill>
                <a:latin typeface="Raleway"/>
                <a:ea typeface="Raleway"/>
                <a:cs typeface="Raleway"/>
                <a:sym typeface="Raleway"/>
              </a:rPr>
              <a:t> dạng </a:t>
            </a:r>
            <a:r>
              <a:rPr b="1" i="1" lang="en">
                <a:solidFill>
                  <a:schemeClr val="lt1"/>
                </a:solidFill>
                <a:latin typeface="Raleway"/>
                <a:ea typeface="Raleway"/>
                <a:cs typeface="Raleway"/>
                <a:sym typeface="Raleway"/>
              </a:rPr>
              <a:t>Categorical</a:t>
            </a:r>
            <a:r>
              <a:rPr b="1" lang="en">
                <a:solidFill>
                  <a:schemeClr val="lt1"/>
                </a:solidFill>
                <a:latin typeface="Raleway"/>
                <a:ea typeface="Raleway"/>
                <a:cs typeface="Raleway"/>
                <a:sym typeface="Raleway"/>
              </a:rPr>
              <a:t> </a:t>
            </a:r>
            <a:r>
              <a:rPr lang="en">
                <a:solidFill>
                  <a:schemeClr val="lt1"/>
                </a:solidFill>
                <a:latin typeface="Raleway"/>
                <a:ea typeface="Raleway"/>
                <a:cs typeface="Raleway"/>
                <a:sym typeface="Raleway"/>
              </a:rPr>
              <a:t>(Dữ liệu dạng rời rạc và thường là không có thứ tự).</a:t>
            </a:r>
            <a:endParaRPr>
              <a:solidFill>
                <a:schemeClr val="lt1"/>
              </a:solidFill>
              <a:latin typeface="Raleway"/>
              <a:ea typeface="Raleway"/>
              <a:cs typeface="Raleway"/>
              <a:sym typeface="Raleway"/>
            </a:endParaRPr>
          </a:p>
          <a:p>
            <a:pPr indent="-342900" lvl="0" marL="457200" rtl="0" algn="l">
              <a:spcBef>
                <a:spcPts val="1200"/>
              </a:spcBef>
              <a:spcAft>
                <a:spcPts val="0"/>
              </a:spcAft>
              <a:buClr>
                <a:schemeClr val="lt1"/>
              </a:buClr>
              <a:buSzPts val="1800"/>
              <a:buFont typeface="Raleway"/>
              <a:buChar char="➢"/>
            </a:pPr>
            <a:r>
              <a:rPr lang="en">
                <a:solidFill>
                  <a:schemeClr val="lt1"/>
                </a:solidFill>
                <a:latin typeface="Raleway"/>
                <a:ea typeface="Raleway"/>
                <a:cs typeface="Raleway"/>
                <a:sym typeface="Raleway"/>
              </a:rPr>
              <a:t>Có thể làm việc với </a:t>
            </a:r>
            <a:r>
              <a:rPr b="1" lang="en">
                <a:solidFill>
                  <a:schemeClr val="lt1"/>
                </a:solidFill>
                <a:latin typeface="Raleway"/>
                <a:ea typeface="Raleway"/>
                <a:cs typeface="Raleway"/>
                <a:sym typeface="Raleway"/>
              </a:rPr>
              <a:t>dữ liệu có vector đặc trưng</a:t>
            </a:r>
            <a:r>
              <a:rPr lang="en">
                <a:solidFill>
                  <a:schemeClr val="lt1"/>
                </a:solidFill>
                <a:latin typeface="Raleway"/>
                <a:ea typeface="Raleway"/>
                <a:cs typeface="Raleway"/>
                <a:sym typeface="Raleway"/>
              </a:rPr>
              <a:t> bao gồm cả thuộc tính dạng </a:t>
            </a:r>
            <a:r>
              <a:rPr b="1" i="1" lang="en">
                <a:solidFill>
                  <a:schemeClr val="lt1"/>
                </a:solidFill>
                <a:latin typeface="Raleway"/>
                <a:ea typeface="Raleway"/>
                <a:cs typeface="Raleway"/>
                <a:sym typeface="Raleway"/>
              </a:rPr>
              <a:t>Rời rạc/Phân loại</a:t>
            </a:r>
            <a:r>
              <a:rPr lang="en">
                <a:solidFill>
                  <a:schemeClr val="lt1"/>
                </a:solidFill>
                <a:latin typeface="Raleway"/>
                <a:ea typeface="Raleway"/>
                <a:cs typeface="Raleway"/>
                <a:sym typeface="Raleway"/>
              </a:rPr>
              <a:t> và </a:t>
            </a:r>
            <a:r>
              <a:rPr b="1" i="1" lang="en">
                <a:solidFill>
                  <a:schemeClr val="lt1"/>
                </a:solidFill>
                <a:latin typeface="Raleway"/>
                <a:ea typeface="Raleway"/>
                <a:cs typeface="Raleway"/>
                <a:sym typeface="Raleway"/>
              </a:rPr>
              <a:t>Liên tục (numeric)</a:t>
            </a:r>
            <a:r>
              <a:rPr lang="en">
                <a:solidFill>
                  <a:schemeClr val="lt1"/>
                </a:solidFill>
                <a:latin typeface="Raleway"/>
                <a:ea typeface="Raleway"/>
                <a:cs typeface="Raleway"/>
                <a:sym typeface="Raleway"/>
              </a:rPr>
              <a:t>. </a:t>
            </a:r>
            <a:endParaRPr>
              <a:solidFill>
                <a:schemeClr val="lt1"/>
              </a:solidFill>
              <a:latin typeface="Raleway"/>
              <a:ea typeface="Raleway"/>
              <a:cs typeface="Raleway"/>
              <a:sym typeface="Raleway"/>
            </a:endParaRPr>
          </a:p>
          <a:p>
            <a:pPr indent="-342900" lvl="0" marL="457200" rtl="0" algn="l">
              <a:spcBef>
                <a:spcPts val="1000"/>
              </a:spcBef>
              <a:spcAft>
                <a:spcPts val="0"/>
              </a:spcAft>
              <a:buClr>
                <a:schemeClr val="lt1"/>
              </a:buClr>
              <a:buSzPts val="1800"/>
              <a:buFont typeface="Raleway"/>
              <a:buChar char="➢"/>
            </a:pPr>
            <a:r>
              <a:rPr lang="en">
                <a:solidFill>
                  <a:schemeClr val="lt1"/>
                </a:solidFill>
                <a:latin typeface="Raleway"/>
                <a:ea typeface="Raleway"/>
                <a:cs typeface="Raleway"/>
                <a:sym typeface="Raleway"/>
              </a:rPr>
              <a:t>Một điểm đáng lưu ý nữa là decision tree ít yêu cầu việc </a:t>
            </a:r>
            <a:r>
              <a:rPr b="1" i="1" lang="en">
                <a:solidFill>
                  <a:schemeClr val="lt1"/>
                </a:solidFill>
                <a:latin typeface="Raleway"/>
                <a:ea typeface="Raleway"/>
                <a:cs typeface="Raleway"/>
                <a:sym typeface="Raleway"/>
              </a:rPr>
              <a:t>chuẩn hoá dữ liệu</a:t>
            </a:r>
            <a:r>
              <a:rPr lang="en">
                <a:solidFill>
                  <a:schemeClr val="lt1"/>
                </a:solidFill>
                <a:latin typeface="Raleway"/>
                <a:ea typeface="Raleway"/>
                <a:cs typeface="Raleway"/>
                <a:sym typeface="Raleway"/>
              </a:rPr>
              <a:t> trước khi huấn luyện.</a:t>
            </a:r>
            <a:endParaRPr>
              <a:solidFill>
                <a:schemeClr val="lt1"/>
              </a:solidFill>
              <a:latin typeface="Raleway"/>
              <a:ea typeface="Raleway"/>
              <a:cs typeface="Raleway"/>
              <a:sym typeface="Raleway"/>
            </a:endParaRPr>
          </a:p>
          <a:p>
            <a:pPr indent="-342900" lvl="0" marL="457200" rtl="0" algn="l">
              <a:spcBef>
                <a:spcPts val="1200"/>
              </a:spcBef>
              <a:spcAft>
                <a:spcPts val="1200"/>
              </a:spcAft>
              <a:buClr>
                <a:schemeClr val="lt1"/>
              </a:buClr>
              <a:buSzPts val="1800"/>
              <a:buFont typeface="Raleway"/>
              <a:buChar char="➢"/>
            </a:pPr>
            <a:r>
              <a:rPr lang="en">
                <a:solidFill>
                  <a:schemeClr val="lt1"/>
                </a:solidFill>
                <a:latin typeface="Raleway"/>
                <a:ea typeface="Raleway"/>
                <a:cs typeface="Raleway"/>
                <a:sym typeface="Raleway"/>
              </a:rPr>
              <a:t>Cách diễn giải Cây quyết định khá tự nhiên và dễ hiểu. Chúng ta có thể biết được thuộc tính nào quan trọng hơn.</a:t>
            </a:r>
            <a:endParaRPr>
              <a:solidFill>
                <a:schemeClr val="lt1"/>
              </a:solidFill>
              <a:latin typeface="Raleway"/>
              <a:ea typeface="Raleway"/>
              <a:cs typeface="Raleway"/>
              <a:sym typeface="Raleway"/>
            </a:endParaRPr>
          </a:p>
        </p:txBody>
      </p:sp>
      <p:sp>
        <p:nvSpPr>
          <p:cNvPr id="547" name="Google Shape;54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7"/>
          <p:cNvSpPr txBox="1"/>
          <p:nvPr>
            <p:ph type="title"/>
          </p:nvPr>
        </p:nvSpPr>
        <p:spPr>
          <a:xfrm>
            <a:off x="176150" y="66575"/>
            <a:ext cx="4395900" cy="588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 sz="2620">
                <a:solidFill>
                  <a:srgbClr val="434343"/>
                </a:solidFill>
                <a:latin typeface="Playfair Display"/>
                <a:ea typeface="Playfair Display"/>
                <a:cs typeface="Playfair Display"/>
                <a:sym typeface="Playfair Display"/>
              </a:rPr>
              <a:t>NHƯỢC ĐIỂM</a:t>
            </a:r>
            <a:endParaRPr b="1" sz="2620">
              <a:solidFill>
                <a:srgbClr val="434343"/>
              </a:solidFill>
              <a:latin typeface="Playfair Display"/>
              <a:ea typeface="Playfair Display"/>
              <a:cs typeface="Playfair Display"/>
              <a:sym typeface="Playfair Display"/>
            </a:endParaRPr>
          </a:p>
        </p:txBody>
      </p:sp>
      <p:sp>
        <p:nvSpPr>
          <p:cNvPr id="553" name="Google Shape;553;p57"/>
          <p:cNvSpPr txBox="1"/>
          <p:nvPr>
            <p:ph idx="1" type="body"/>
          </p:nvPr>
        </p:nvSpPr>
        <p:spPr>
          <a:xfrm>
            <a:off x="177150" y="862725"/>
            <a:ext cx="8789700" cy="23628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aleway"/>
              <a:buChar char="●"/>
            </a:pPr>
            <a:r>
              <a:rPr b="1" lang="en">
                <a:solidFill>
                  <a:srgbClr val="000000"/>
                </a:solidFill>
                <a:highlight>
                  <a:srgbClr val="F5F5F5"/>
                </a:highlight>
                <a:latin typeface="Raleway"/>
                <a:ea typeface="Raleway"/>
                <a:cs typeface="Raleway"/>
                <a:sym typeface="Raleway"/>
              </a:rPr>
              <a:t>Dễ bị overfitting:</a:t>
            </a:r>
            <a:r>
              <a:rPr lang="en">
                <a:solidFill>
                  <a:srgbClr val="000000"/>
                </a:solidFill>
                <a:highlight>
                  <a:srgbClr val="F5F5F5"/>
                </a:highlight>
                <a:latin typeface="Raleway"/>
                <a:ea typeface="Raleway"/>
                <a:cs typeface="Raleway"/>
                <a:sym typeface="Raleway"/>
              </a:rPr>
              <a:t> Cây quyết định phức tạp có xu hướng quá mức và không tổng quát hóa tốt cho dữ liệu mới.</a:t>
            </a:r>
            <a:endParaRPr>
              <a:solidFill>
                <a:srgbClr val="000000"/>
              </a:solidFill>
              <a:highlight>
                <a:srgbClr val="F5F5F5"/>
              </a:highlight>
              <a:latin typeface="Raleway"/>
              <a:ea typeface="Raleway"/>
              <a:cs typeface="Raleway"/>
              <a:sym typeface="Raleway"/>
            </a:endParaRPr>
          </a:p>
          <a:p>
            <a:pPr indent="0" lvl="0" marL="457200" rtl="0" algn="l">
              <a:spcBef>
                <a:spcPts val="1200"/>
              </a:spcBef>
              <a:spcAft>
                <a:spcPts val="0"/>
              </a:spcAft>
              <a:buNone/>
            </a:pPr>
            <a:r>
              <a:t/>
            </a:r>
            <a:endParaRPr>
              <a:solidFill>
                <a:srgbClr val="000000"/>
              </a:solidFill>
              <a:highlight>
                <a:srgbClr val="F5F5F5"/>
              </a:highlight>
              <a:latin typeface="Raleway"/>
              <a:ea typeface="Raleway"/>
              <a:cs typeface="Raleway"/>
              <a:sym typeface="Raleway"/>
            </a:endParaRPr>
          </a:p>
          <a:p>
            <a:pPr indent="-342900" lvl="0" marL="457200" rtl="0" algn="l">
              <a:spcBef>
                <a:spcPts val="1200"/>
              </a:spcBef>
              <a:spcAft>
                <a:spcPts val="0"/>
              </a:spcAft>
              <a:buClr>
                <a:schemeClr val="lt1"/>
              </a:buClr>
              <a:buSzPts val="1800"/>
              <a:buFont typeface="Raleway"/>
              <a:buChar char="●"/>
            </a:pPr>
            <a:r>
              <a:rPr b="1" lang="en">
                <a:solidFill>
                  <a:srgbClr val="000000"/>
                </a:solidFill>
                <a:highlight>
                  <a:srgbClr val="F5F5F5"/>
                </a:highlight>
                <a:latin typeface="Raleway"/>
                <a:ea typeface="Raleway"/>
                <a:cs typeface="Raleway"/>
                <a:sym typeface="Raleway"/>
              </a:rPr>
              <a:t>Tốn kém hơn:</a:t>
            </a:r>
            <a:r>
              <a:rPr lang="en">
                <a:solidFill>
                  <a:srgbClr val="000000"/>
                </a:solidFill>
                <a:highlight>
                  <a:srgbClr val="F5F5F5"/>
                </a:highlight>
                <a:latin typeface="Raleway"/>
                <a:ea typeface="Raleway"/>
                <a:cs typeface="Raleway"/>
                <a:sym typeface="Raleway"/>
              </a:rPr>
              <a:t> Do cây quyết định có cách tiếp cận tìm kiếm tham lam trong quá trình xây dựng, chúng có thể tốn kém hơn để huấn luyện so với các thuật toán khác.</a:t>
            </a:r>
            <a:endParaRPr>
              <a:solidFill>
                <a:schemeClr val="lt1"/>
              </a:solidFill>
              <a:latin typeface="Raleway"/>
              <a:ea typeface="Raleway"/>
              <a:cs typeface="Raleway"/>
              <a:sym typeface="Raleway"/>
            </a:endParaRPr>
          </a:p>
        </p:txBody>
      </p:sp>
      <p:sp>
        <p:nvSpPr>
          <p:cNvPr id="554" name="Google Shape;55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0" name="Google Shape;560;p58"/>
          <p:cNvSpPr txBox="1"/>
          <p:nvPr>
            <p:ph type="title"/>
          </p:nvPr>
        </p:nvSpPr>
        <p:spPr>
          <a:xfrm>
            <a:off x="270850" y="177475"/>
            <a:ext cx="1999500" cy="588000"/>
          </a:xfrm>
          <a:prstGeom prst="rect">
            <a:avLst/>
          </a:prstGeom>
          <a:ln>
            <a:noFill/>
          </a:ln>
        </p:spPr>
        <p:txBody>
          <a:bodyPr anchorCtr="0" anchor="ctr" bIns="91425" lIns="91425" spcFirstLastPara="1" rIns="91425" wrap="square" tIns="91425">
            <a:spAutoFit/>
          </a:bodyPr>
          <a:lstStyle/>
          <a:p>
            <a:pPr indent="0" lvl="0" marL="0" rtl="0" algn="ctr">
              <a:spcBef>
                <a:spcPts val="0"/>
              </a:spcBef>
              <a:spcAft>
                <a:spcPts val="0"/>
              </a:spcAft>
              <a:buSzPts val="990"/>
              <a:buNone/>
            </a:pPr>
            <a:r>
              <a:rPr b="1" lang="en" sz="2620">
                <a:solidFill>
                  <a:schemeClr val="lt1"/>
                </a:solidFill>
                <a:latin typeface="Playfair Display"/>
                <a:ea typeface="Playfair Display"/>
                <a:cs typeface="Playfair Display"/>
                <a:sym typeface="Playfair Display"/>
              </a:rPr>
              <a:t>ỨNG DỤNG</a:t>
            </a:r>
            <a:endParaRPr b="1" sz="3020">
              <a:solidFill>
                <a:schemeClr val="lt1"/>
              </a:solidFill>
              <a:latin typeface="Playfair Display"/>
              <a:ea typeface="Playfair Display"/>
              <a:cs typeface="Playfair Display"/>
              <a:sym typeface="Playfair Display"/>
            </a:endParaRPr>
          </a:p>
        </p:txBody>
      </p:sp>
      <p:cxnSp>
        <p:nvCxnSpPr>
          <p:cNvPr id="561" name="Google Shape;561;p58"/>
          <p:cNvCxnSpPr/>
          <p:nvPr/>
        </p:nvCxnSpPr>
        <p:spPr>
          <a:xfrm>
            <a:off x="180825" y="813725"/>
            <a:ext cx="8579100" cy="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58"/>
          <p:cNvSpPr txBox="1"/>
          <p:nvPr/>
        </p:nvSpPr>
        <p:spPr>
          <a:xfrm>
            <a:off x="180825" y="994550"/>
            <a:ext cx="8670000" cy="2862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aleway Medium"/>
              <a:buChar char="●"/>
            </a:pPr>
            <a:r>
              <a:rPr b="1" lang="en" sz="1800">
                <a:highlight>
                  <a:srgbClr val="F5F5F5"/>
                </a:highlight>
                <a:latin typeface="Raleway"/>
                <a:ea typeface="Raleway"/>
                <a:cs typeface="Raleway"/>
                <a:sym typeface="Raleway"/>
              </a:rPr>
              <a:t>Quản lý kinh doanh</a:t>
            </a:r>
            <a:r>
              <a:rPr lang="en" sz="1800">
                <a:highlight>
                  <a:srgbClr val="F5F5F5"/>
                </a:highlight>
                <a:latin typeface="Raleway Medium"/>
                <a:ea typeface="Raleway Medium"/>
                <a:cs typeface="Raleway Medium"/>
                <a:sym typeface="Raleway Medium"/>
              </a:rPr>
              <a:t> - </a:t>
            </a:r>
            <a:r>
              <a:rPr lang="en" sz="1600">
                <a:latin typeface="Raleway Medium"/>
                <a:ea typeface="Raleway Medium"/>
                <a:cs typeface="Raleway Medium"/>
                <a:sym typeface="Raleway Medium"/>
              </a:rPr>
              <a:t>Quản lý quan hệ khách hàng và phát hiện gian lận</a:t>
            </a:r>
            <a:endParaRPr sz="1600">
              <a:highlight>
                <a:srgbClr val="F5F5F5"/>
              </a:highlight>
              <a:latin typeface="Raleway Medium"/>
              <a:ea typeface="Raleway Medium"/>
              <a:cs typeface="Raleway Medium"/>
              <a:sym typeface="Raleway Medium"/>
            </a:endParaRPr>
          </a:p>
          <a:p>
            <a:pPr indent="-342900" lvl="0" marL="457200" rtl="0" algn="l">
              <a:spcBef>
                <a:spcPts val="0"/>
              </a:spcBef>
              <a:spcAft>
                <a:spcPts val="0"/>
              </a:spcAft>
              <a:buSzPts val="1800"/>
              <a:buFont typeface="Raleway Medium"/>
              <a:buChar char="●"/>
            </a:pPr>
            <a:r>
              <a:rPr b="1" lang="en" sz="1800">
                <a:highlight>
                  <a:srgbClr val="F5F5F5"/>
                </a:highlight>
                <a:latin typeface="Raleway"/>
                <a:ea typeface="Raleway"/>
                <a:cs typeface="Raleway"/>
                <a:sym typeface="Raleway"/>
              </a:rPr>
              <a:t>Quản trị quan hệ khách hàng</a:t>
            </a:r>
            <a:r>
              <a:rPr lang="en" sz="1800">
                <a:highlight>
                  <a:srgbClr val="F5F5F5"/>
                </a:highlight>
                <a:latin typeface="Raleway Medium"/>
                <a:ea typeface="Raleway Medium"/>
                <a:cs typeface="Raleway Medium"/>
                <a:sym typeface="Raleway Medium"/>
              </a:rPr>
              <a:t> - </a:t>
            </a:r>
            <a:r>
              <a:rPr lang="en" sz="1600">
                <a:highlight>
                  <a:srgbClr val="F5F5F5"/>
                </a:highlight>
                <a:latin typeface="Raleway Medium"/>
                <a:ea typeface="Raleway Medium"/>
                <a:cs typeface="Raleway Medium"/>
                <a:sym typeface="Raleway Medium"/>
              </a:rPr>
              <a:t>Phân tích hành vi truy cập vào các dịch vụ trực tuyến.</a:t>
            </a:r>
            <a:endParaRPr sz="1600">
              <a:highlight>
                <a:srgbClr val="F5F5F5"/>
              </a:highlight>
              <a:latin typeface="Raleway Medium"/>
              <a:ea typeface="Raleway Medium"/>
              <a:cs typeface="Raleway Medium"/>
              <a:sym typeface="Raleway Medium"/>
            </a:endParaRPr>
          </a:p>
          <a:p>
            <a:pPr indent="-342900" lvl="0" marL="457200" rtl="0" algn="l">
              <a:spcBef>
                <a:spcPts val="0"/>
              </a:spcBef>
              <a:spcAft>
                <a:spcPts val="0"/>
              </a:spcAft>
              <a:buSzPts val="1800"/>
              <a:buFont typeface="Raleway Medium"/>
              <a:buChar char="●"/>
            </a:pPr>
            <a:r>
              <a:rPr b="1" lang="en" sz="1800">
                <a:highlight>
                  <a:srgbClr val="F5F5F5"/>
                </a:highlight>
                <a:latin typeface="Raleway"/>
                <a:ea typeface="Raleway"/>
                <a:cs typeface="Raleway"/>
                <a:sym typeface="Raleway"/>
              </a:rPr>
              <a:t>Kỹ thuật</a:t>
            </a:r>
            <a:r>
              <a:rPr lang="en" sz="1800">
                <a:highlight>
                  <a:srgbClr val="F5F5F5"/>
                </a:highlight>
                <a:latin typeface="Raleway Medium"/>
                <a:ea typeface="Raleway Medium"/>
                <a:cs typeface="Raleway Medium"/>
                <a:sym typeface="Raleway Medium"/>
              </a:rPr>
              <a:t> - </a:t>
            </a:r>
            <a:r>
              <a:rPr lang="en" sz="1600">
                <a:latin typeface="Raleway Medium"/>
                <a:ea typeface="Raleway Medium"/>
                <a:cs typeface="Raleway Medium"/>
                <a:sym typeface="Raleway Medium"/>
              </a:rPr>
              <a:t>Miền ứng dụng quan trọng khác mà cây quyết định có thể hỗ trợ </a:t>
            </a:r>
            <a:r>
              <a:rPr lang="en" sz="1800">
                <a:latin typeface="Raleway Medium"/>
                <a:ea typeface="Raleway Medium"/>
                <a:cs typeface="Raleway Medium"/>
                <a:sym typeface="Raleway Medium"/>
              </a:rPr>
              <a:t>là kỹ thuật. </a:t>
            </a:r>
            <a:endParaRPr sz="1800">
              <a:latin typeface="Raleway Medium"/>
              <a:ea typeface="Raleway Medium"/>
              <a:cs typeface="Raleway Medium"/>
              <a:sym typeface="Raleway Medium"/>
            </a:endParaRPr>
          </a:p>
          <a:p>
            <a:pPr indent="-342900" lvl="1" marL="914400" rtl="0" algn="l">
              <a:spcBef>
                <a:spcPts val="0"/>
              </a:spcBef>
              <a:spcAft>
                <a:spcPts val="0"/>
              </a:spcAft>
              <a:buSzPts val="1800"/>
              <a:buFont typeface="Raleway Medium"/>
              <a:buChar char="○"/>
            </a:pPr>
            <a:r>
              <a:rPr b="1" lang="en" sz="1800">
                <a:highlight>
                  <a:srgbClr val="F5F5F5"/>
                </a:highlight>
                <a:latin typeface="Raleway"/>
                <a:ea typeface="Raleway"/>
                <a:cs typeface="Raleway"/>
                <a:sym typeface="Raleway"/>
              </a:rPr>
              <a:t>Tiêu thụ năng lượng</a:t>
            </a:r>
            <a:endParaRPr b="1" sz="1800">
              <a:highlight>
                <a:srgbClr val="F5F5F5"/>
              </a:highlight>
              <a:latin typeface="Raleway"/>
              <a:ea typeface="Raleway"/>
              <a:cs typeface="Raleway"/>
              <a:sym typeface="Raleway"/>
            </a:endParaRPr>
          </a:p>
          <a:p>
            <a:pPr indent="-342900" lvl="1" marL="914400" rtl="0" algn="l">
              <a:spcBef>
                <a:spcPts val="0"/>
              </a:spcBef>
              <a:spcAft>
                <a:spcPts val="0"/>
              </a:spcAft>
              <a:buSzPts val="1800"/>
              <a:buFont typeface="Raleway"/>
              <a:buChar char="○"/>
            </a:pPr>
            <a:r>
              <a:rPr b="1" lang="en" sz="1800">
                <a:highlight>
                  <a:srgbClr val="F5F5F5"/>
                </a:highlight>
                <a:latin typeface="Raleway"/>
                <a:ea typeface="Raleway"/>
                <a:cs typeface="Raleway"/>
                <a:sym typeface="Raleway"/>
              </a:rPr>
              <a:t>Chẩn đoán lỗi</a:t>
            </a:r>
            <a:endParaRPr b="1" sz="1800">
              <a:highlight>
                <a:srgbClr val="F5F5F5"/>
              </a:highlight>
              <a:latin typeface="Raleway"/>
              <a:ea typeface="Raleway"/>
              <a:cs typeface="Raleway"/>
              <a:sym typeface="Raleway"/>
            </a:endParaRPr>
          </a:p>
          <a:p>
            <a:pPr indent="-342900" lvl="0" marL="457200" rtl="0" algn="l">
              <a:spcBef>
                <a:spcPts val="0"/>
              </a:spcBef>
              <a:spcAft>
                <a:spcPts val="0"/>
              </a:spcAft>
              <a:buSzPts val="1800"/>
              <a:buFont typeface="Raleway"/>
              <a:buChar char="●"/>
            </a:pPr>
            <a:r>
              <a:rPr b="1" lang="en" sz="1800">
                <a:highlight>
                  <a:srgbClr val="F5F5F5"/>
                </a:highlight>
                <a:latin typeface="Raleway"/>
                <a:ea typeface="Raleway"/>
                <a:cs typeface="Raleway"/>
                <a:sym typeface="Raleway"/>
              </a:rPr>
              <a:t>Quản lý chăm sóc sức khỏe - Y tế - </a:t>
            </a:r>
            <a:r>
              <a:rPr lang="en" sz="1600">
                <a:highlight>
                  <a:srgbClr val="F5F5F5"/>
                </a:highlight>
                <a:latin typeface="Raleway Medium"/>
                <a:ea typeface="Raleway Medium"/>
                <a:cs typeface="Raleway Medium"/>
                <a:sym typeface="Raleway Medium"/>
              </a:rPr>
              <a:t>Mô hình được tạo ra xác định rằng đa số bệnh sẽ dẫn đến chậm phát triển nhận thức, phát triển ngôn ngữ và phát triển vận động, trong đó độ chính xác lần lượt là 77,3%, 97,8% và 88,6%.</a:t>
            </a:r>
            <a:endParaRPr sz="1600">
              <a:latin typeface="Raleway Medium"/>
              <a:ea typeface="Raleway Medium"/>
              <a:cs typeface="Raleway Medium"/>
              <a:sym typeface="Raleway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9"/>
          <p:cNvSpPr txBox="1"/>
          <p:nvPr>
            <p:ph idx="1" type="body"/>
          </p:nvPr>
        </p:nvSpPr>
        <p:spPr>
          <a:xfrm>
            <a:off x="3665700" y="2118250"/>
            <a:ext cx="1812600" cy="7233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1200"/>
              </a:spcAft>
              <a:buNone/>
            </a:pPr>
            <a:r>
              <a:rPr b="1" lang="en" sz="3500">
                <a:solidFill>
                  <a:schemeClr val="lt1"/>
                </a:solidFill>
                <a:latin typeface="Playfair Display"/>
                <a:ea typeface="Playfair Display"/>
                <a:cs typeface="Playfair Display"/>
                <a:sym typeface="Playfair Display"/>
              </a:rPr>
              <a:t>QUIZ</a:t>
            </a:r>
            <a:endParaRPr b="1" sz="3500">
              <a:solidFill>
                <a:schemeClr val="lt1"/>
              </a:solidFill>
              <a:latin typeface="Playfair Display"/>
              <a:ea typeface="Playfair Display"/>
              <a:cs typeface="Playfair Display"/>
              <a:sym typeface="Playfair Display"/>
            </a:endParaRPr>
          </a:p>
        </p:txBody>
      </p:sp>
      <p:sp>
        <p:nvSpPr>
          <p:cNvPr id="568" name="Google Shape;568;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60"/>
          <p:cNvSpPr txBox="1"/>
          <p:nvPr/>
        </p:nvSpPr>
        <p:spPr>
          <a:xfrm>
            <a:off x="1367550" y="1620925"/>
            <a:ext cx="6408900" cy="554100"/>
          </a:xfrm>
          <a:prstGeom prst="rect">
            <a:avLst/>
          </a:prstGeom>
          <a:noFill/>
          <a:ln>
            <a:noFill/>
          </a:ln>
        </p:spPr>
        <p:txBody>
          <a:bodyPr anchorCtr="0" anchor="ctr" bIns="91425" lIns="91425" spcFirstLastPara="1" rIns="91425" wrap="square" tIns="91425">
            <a:spAutoFit/>
          </a:bodyPr>
          <a:lstStyle/>
          <a:p>
            <a:pPr indent="0" lvl="0" marL="0" rtl="0" algn="ctr">
              <a:lnSpc>
                <a:spcPct val="200000"/>
              </a:lnSpc>
              <a:spcBef>
                <a:spcPts val="0"/>
              </a:spcBef>
              <a:spcAft>
                <a:spcPts val="0"/>
              </a:spcAft>
              <a:buNone/>
            </a:pPr>
            <a:r>
              <a:rPr i="1" lang="en" sz="2400">
                <a:latin typeface="Raleway Medium"/>
                <a:ea typeface="Raleway Medium"/>
                <a:cs typeface="Raleway Medium"/>
                <a:sym typeface="Raleway Medium"/>
              </a:rPr>
              <a:t>Decision Tree có thể giải quyết bài toán nào?</a:t>
            </a:r>
            <a:endParaRPr i="1" sz="2300">
              <a:latin typeface="Raleway Medium"/>
              <a:ea typeface="Raleway Medium"/>
              <a:cs typeface="Raleway Medium"/>
              <a:sym typeface="Raleway Medium"/>
            </a:endParaRPr>
          </a:p>
        </p:txBody>
      </p:sp>
      <p:sp>
        <p:nvSpPr>
          <p:cNvPr id="575" name="Google Shape;575;p60"/>
          <p:cNvSpPr txBox="1"/>
          <p:nvPr/>
        </p:nvSpPr>
        <p:spPr>
          <a:xfrm>
            <a:off x="5776275" y="2466500"/>
            <a:ext cx="1898100" cy="538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2300">
                <a:latin typeface="Raleway"/>
                <a:ea typeface="Raleway"/>
                <a:cs typeface="Raleway"/>
                <a:sym typeface="Raleway"/>
              </a:rPr>
              <a:t>Regression?</a:t>
            </a:r>
            <a:endParaRPr b="1"/>
          </a:p>
        </p:txBody>
      </p:sp>
      <p:sp>
        <p:nvSpPr>
          <p:cNvPr id="576" name="Google Shape;576;p60"/>
          <p:cNvSpPr txBox="1"/>
          <p:nvPr/>
        </p:nvSpPr>
        <p:spPr>
          <a:xfrm>
            <a:off x="1367550" y="2466500"/>
            <a:ext cx="2184000" cy="538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2300">
                <a:latin typeface="Raleway"/>
                <a:ea typeface="Raleway"/>
                <a:cs typeface="Raleway"/>
                <a:sym typeface="Raleway"/>
              </a:rPr>
              <a:t>Classification? </a:t>
            </a:r>
            <a:endParaRPr b="1"/>
          </a:p>
        </p:txBody>
      </p:sp>
      <p:sp>
        <p:nvSpPr>
          <p:cNvPr id="577" name="Google Shape;577;p60"/>
          <p:cNvSpPr txBox="1"/>
          <p:nvPr/>
        </p:nvSpPr>
        <p:spPr>
          <a:xfrm>
            <a:off x="3735150" y="2466500"/>
            <a:ext cx="1673700" cy="5388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i="1" lang="en" sz="2300">
                <a:latin typeface="Raleway Medium"/>
                <a:ea typeface="Raleway Medium"/>
                <a:cs typeface="Raleway Medium"/>
                <a:sym typeface="Raleway Medium"/>
              </a:rPr>
              <a:t>hay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3" name="Google Shape;583;p61"/>
          <p:cNvSpPr txBox="1"/>
          <p:nvPr/>
        </p:nvSpPr>
        <p:spPr>
          <a:xfrm>
            <a:off x="612150" y="1953375"/>
            <a:ext cx="79197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600">
                <a:latin typeface="Raleway Medium"/>
                <a:ea typeface="Raleway Medium"/>
                <a:cs typeface="Raleway Medium"/>
                <a:sym typeface="Raleway Medium"/>
              </a:rPr>
              <a:t>Phương pháp nào được dùng để tránh hiện tượng Overfitting trên Decision Tree? </a:t>
            </a:r>
            <a:endParaRPr i="1" sz="2600">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176150" y="66575"/>
            <a:ext cx="87897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434343"/>
                </a:solidFill>
                <a:latin typeface="Playfair Display"/>
                <a:ea typeface="Playfair Display"/>
                <a:cs typeface="Playfair Display"/>
                <a:sym typeface="Playfair Display"/>
              </a:rPr>
              <a:t>Decision Tree là gì?</a:t>
            </a:r>
            <a:endParaRPr b="1" sz="2820">
              <a:solidFill>
                <a:srgbClr val="434343"/>
              </a:solidFill>
              <a:latin typeface="Playfair Display"/>
              <a:ea typeface="Playfair Display"/>
              <a:cs typeface="Playfair Display"/>
              <a:sym typeface="Playfair Display"/>
            </a:endParaRPr>
          </a:p>
        </p:txBody>
      </p:sp>
      <p:sp>
        <p:nvSpPr>
          <p:cNvPr id="83" name="Google Shape;83;p17"/>
          <p:cNvSpPr txBox="1"/>
          <p:nvPr>
            <p:ph idx="1" type="body"/>
          </p:nvPr>
        </p:nvSpPr>
        <p:spPr>
          <a:xfrm>
            <a:off x="176150" y="861850"/>
            <a:ext cx="8789700" cy="1992900"/>
          </a:xfrm>
          <a:prstGeom prst="rect">
            <a:avLst/>
          </a:prstGeom>
        </p:spPr>
        <p:txBody>
          <a:bodyPr anchorCtr="0" anchor="ctr" bIns="91425" lIns="91425" spcFirstLastPara="1" rIns="91425" wrap="square" tIns="91425">
            <a:spAutoFit/>
          </a:bodyPr>
          <a:lstStyle/>
          <a:p>
            <a:pPr indent="-342900" lvl="0" marL="457200" rtl="0" algn="just">
              <a:lnSpc>
                <a:spcPct val="115000"/>
              </a:lnSpc>
              <a:spcBef>
                <a:spcPts val="0"/>
              </a:spcBef>
              <a:spcAft>
                <a:spcPts val="0"/>
              </a:spcAft>
              <a:buClr>
                <a:srgbClr val="434343"/>
              </a:buClr>
              <a:buSzPts val="1800"/>
              <a:buFont typeface="Raleway Medium"/>
              <a:buChar char="-"/>
            </a:pPr>
            <a:r>
              <a:rPr lang="en">
                <a:solidFill>
                  <a:srgbClr val="434343"/>
                </a:solidFill>
                <a:latin typeface="Raleway Medium"/>
                <a:ea typeface="Raleway Medium"/>
                <a:cs typeface="Raleway Medium"/>
                <a:sym typeface="Raleway Medium"/>
              </a:rPr>
              <a:t>Decision Tree (</a:t>
            </a:r>
            <a:r>
              <a:rPr i="1" lang="en">
                <a:solidFill>
                  <a:srgbClr val="434343"/>
                </a:solidFill>
                <a:latin typeface="Raleway Medium"/>
                <a:ea typeface="Raleway Medium"/>
                <a:cs typeface="Raleway Medium"/>
                <a:sym typeface="Raleway Medium"/>
              </a:rPr>
              <a:t>Cây hỗ trợ quyết định </a:t>
            </a:r>
            <a:r>
              <a:rPr lang="en">
                <a:solidFill>
                  <a:srgbClr val="434343"/>
                </a:solidFill>
                <a:latin typeface="Raleway Medium"/>
                <a:ea typeface="Raleway Medium"/>
                <a:cs typeface="Raleway Medium"/>
                <a:sym typeface="Raleway Medium"/>
              </a:rPr>
              <a:t>hoặc </a:t>
            </a:r>
            <a:r>
              <a:rPr i="1" lang="en">
                <a:solidFill>
                  <a:srgbClr val="434343"/>
                </a:solidFill>
                <a:latin typeface="Raleway Medium"/>
                <a:ea typeface="Raleway Medium"/>
                <a:cs typeface="Raleway Medium"/>
                <a:sym typeface="Raleway Medium"/>
              </a:rPr>
              <a:t>Cây quyết định</a:t>
            </a:r>
            <a:r>
              <a:rPr lang="en">
                <a:solidFill>
                  <a:srgbClr val="434343"/>
                </a:solidFill>
                <a:latin typeface="Raleway Medium"/>
                <a:ea typeface="Raleway Medium"/>
                <a:cs typeface="Raleway Medium"/>
                <a:sym typeface="Raleway Medium"/>
              </a:rPr>
              <a:t>) là một </a:t>
            </a:r>
            <a:r>
              <a:rPr b="1" i="1" lang="en">
                <a:solidFill>
                  <a:srgbClr val="434343"/>
                </a:solidFill>
                <a:latin typeface="Raleway"/>
                <a:ea typeface="Raleway"/>
                <a:cs typeface="Raleway"/>
                <a:sym typeface="Raleway"/>
              </a:rPr>
              <a:t>thuật toán máy học có giám sát (Supervised learning algorithm).</a:t>
            </a:r>
            <a:r>
              <a:rPr lang="en">
                <a:solidFill>
                  <a:srgbClr val="434343"/>
                </a:solidFill>
                <a:latin typeface="Raleway Medium"/>
                <a:ea typeface="Raleway Medium"/>
                <a:cs typeface="Raleway Medium"/>
                <a:sym typeface="Raleway Medium"/>
              </a:rPr>
              <a:t> </a:t>
            </a:r>
            <a:endParaRPr>
              <a:solidFill>
                <a:srgbClr val="434343"/>
              </a:solidFill>
              <a:latin typeface="Raleway Medium"/>
              <a:ea typeface="Raleway Medium"/>
              <a:cs typeface="Raleway Medium"/>
              <a:sym typeface="Raleway Medium"/>
            </a:endParaRPr>
          </a:p>
          <a:p>
            <a:pPr indent="-342900" lvl="0" marL="457200" rtl="0" algn="just">
              <a:spcBef>
                <a:spcPts val="1000"/>
              </a:spcBef>
              <a:spcAft>
                <a:spcPts val="0"/>
              </a:spcAft>
              <a:buClr>
                <a:srgbClr val="434343"/>
              </a:buClr>
              <a:buSzPts val="1800"/>
              <a:buFont typeface="Raleway Medium"/>
              <a:buChar char="-"/>
            </a:pPr>
            <a:r>
              <a:rPr lang="en">
                <a:solidFill>
                  <a:srgbClr val="434343"/>
                </a:solidFill>
                <a:latin typeface="Raleway Medium"/>
                <a:ea typeface="Raleway Medium"/>
                <a:cs typeface="Raleway Medium"/>
                <a:sym typeface="Raleway Medium"/>
              </a:rPr>
              <a:t>Là sự biểu diễn đồ thị của tất cả các quyết định có thể xảy ra dựa trên các điều kiện được xem xét.</a:t>
            </a:r>
            <a:endParaRPr>
              <a:solidFill>
                <a:srgbClr val="434343"/>
              </a:solidFill>
              <a:latin typeface="Raleway Medium"/>
              <a:ea typeface="Raleway Medium"/>
              <a:cs typeface="Raleway Medium"/>
              <a:sym typeface="Raleway Medium"/>
            </a:endParaRPr>
          </a:p>
          <a:p>
            <a:pPr indent="-342900" lvl="0" marL="457200" rtl="0" algn="just">
              <a:lnSpc>
                <a:spcPct val="115000"/>
              </a:lnSpc>
              <a:spcBef>
                <a:spcPts val="1000"/>
              </a:spcBef>
              <a:spcAft>
                <a:spcPts val="1000"/>
              </a:spcAft>
              <a:buClr>
                <a:srgbClr val="434343"/>
              </a:buClr>
              <a:buSzPts val="1800"/>
              <a:buFont typeface="Raleway Medium"/>
              <a:buChar char="-"/>
            </a:pPr>
            <a:r>
              <a:rPr lang="en">
                <a:solidFill>
                  <a:srgbClr val="434343"/>
                </a:solidFill>
                <a:latin typeface="Raleway Medium"/>
                <a:ea typeface="Raleway Medium"/>
                <a:cs typeface="Raleway Medium"/>
                <a:sym typeface="Raleway Medium"/>
              </a:rPr>
              <a:t>Được dùng cho cả bài toán </a:t>
            </a:r>
            <a:r>
              <a:rPr b="1" i="1" lang="en">
                <a:solidFill>
                  <a:srgbClr val="434343"/>
                </a:solidFill>
                <a:latin typeface="Raleway"/>
                <a:ea typeface="Raleway"/>
                <a:cs typeface="Raleway"/>
                <a:sym typeface="Raleway"/>
              </a:rPr>
              <a:t>Classification (Phân lớp)</a:t>
            </a:r>
            <a:r>
              <a:rPr lang="en">
                <a:solidFill>
                  <a:srgbClr val="434343"/>
                </a:solidFill>
                <a:latin typeface="Raleway Medium"/>
                <a:ea typeface="Raleway Medium"/>
                <a:cs typeface="Raleway Medium"/>
                <a:sym typeface="Raleway Medium"/>
              </a:rPr>
              <a:t> và </a:t>
            </a:r>
            <a:r>
              <a:rPr b="1" i="1" lang="en">
                <a:solidFill>
                  <a:srgbClr val="434343"/>
                </a:solidFill>
                <a:latin typeface="Raleway"/>
                <a:ea typeface="Raleway"/>
                <a:cs typeface="Raleway"/>
                <a:sym typeface="Raleway"/>
              </a:rPr>
              <a:t>Regression (Hồi quy)</a:t>
            </a:r>
            <a:r>
              <a:rPr lang="en">
                <a:solidFill>
                  <a:srgbClr val="434343"/>
                </a:solidFill>
                <a:latin typeface="Raleway Medium"/>
                <a:ea typeface="Raleway Medium"/>
                <a:cs typeface="Raleway Medium"/>
                <a:sym typeface="Raleway Medium"/>
              </a:rPr>
              <a:t>.</a:t>
            </a:r>
            <a:endParaRPr>
              <a:solidFill>
                <a:schemeClr val="lt1"/>
              </a:solidFill>
              <a:latin typeface="Raleway"/>
              <a:ea typeface="Raleway"/>
              <a:cs typeface="Raleway"/>
              <a:sym typeface="Raleway"/>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9" name="Google Shape;589;p62"/>
          <p:cNvSpPr txBox="1"/>
          <p:nvPr/>
        </p:nvSpPr>
        <p:spPr>
          <a:xfrm>
            <a:off x="392850" y="90425"/>
            <a:ext cx="835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Raleway Medium"/>
                <a:ea typeface="Raleway Medium"/>
                <a:cs typeface="Raleway Medium"/>
                <a:sym typeface="Raleway Medium"/>
              </a:rPr>
              <a:t>Lớp </a:t>
            </a:r>
            <a:r>
              <a:rPr b="1" lang="en" sz="1800">
                <a:latin typeface="Raleway"/>
                <a:ea typeface="Raleway"/>
                <a:cs typeface="Raleway"/>
                <a:sym typeface="Raleway"/>
              </a:rPr>
              <a:t>Travel Cost</a:t>
            </a:r>
            <a:r>
              <a:rPr lang="en" sz="1800">
                <a:latin typeface="Raleway Medium"/>
                <a:ea typeface="Raleway Medium"/>
                <a:cs typeface="Raleway Medium"/>
                <a:sym typeface="Raleway Medium"/>
              </a:rPr>
              <a:t> chứa 3 nhóm là </a:t>
            </a:r>
            <a:r>
              <a:rPr b="1" i="1" lang="en" sz="1800">
                <a:latin typeface="Raleway"/>
                <a:ea typeface="Raleway"/>
                <a:cs typeface="Raleway"/>
                <a:sym typeface="Raleway"/>
              </a:rPr>
              <a:t>bus</a:t>
            </a:r>
            <a:r>
              <a:rPr lang="en" sz="1800">
                <a:latin typeface="Raleway Medium"/>
                <a:ea typeface="Raleway Medium"/>
                <a:cs typeface="Raleway Medium"/>
                <a:sym typeface="Raleway Medium"/>
              </a:rPr>
              <a:t>, </a:t>
            </a:r>
            <a:r>
              <a:rPr b="1" i="1" lang="en" sz="1800">
                <a:latin typeface="Raleway"/>
                <a:ea typeface="Raleway"/>
                <a:cs typeface="Raleway"/>
                <a:sym typeface="Raleway"/>
              </a:rPr>
              <a:t>train</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và </a:t>
            </a:r>
            <a:r>
              <a:rPr b="1" i="1" lang="en" sz="1800">
                <a:latin typeface="Raleway"/>
                <a:ea typeface="Raleway"/>
                <a:cs typeface="Raleway"/>
                <a:sym typeface="Raleway"/>
              </a:rPr>
              <a:t>car</a:t>
            </a:r>
            <a:r>
              <a:rPr lang="en" sz="1800">
                <a:latin typeface="Raleway Medium"/>
                <a:ea typeface="Raleway Medium"/>
                <a:cs typeface="Raleway Medium"/>
                <a:sym typeface="Raleway Medium"/>
              </a:rPr>
              <a:t>. Chúng ta có </a:t>
            </a:r>
            <a:r>
              <a:rPr b="1" lang="en" sz="1800">
                <a:latin typeface="Raleway"/>
                <a:ea typeface="Raleway"/>
                <a:cs typeface="Raleway"/>
                <a:sym typeface="Raleway"/>
              </a:rPr>
              <a:t>4 </a:t>
            </a:r>
            <a:r>
              <a:rPr b="1" i="1" lang="en" sz="1800">
                <a:latin typeface="Raleway"/>
                <a:ea typeface="Raleway"/>
                <a:cs typeface="Raleway"/>
                <a:sym typeface="Raleway"/>
              </a:rPr>
              <a:t>bus</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a:t>
            </a:r>
            <a:r>
              <a:rPr b="1" lang="en" sz="1800">
                <a:latin typeface="Raleway"/>
                <a:ea typeface="Raleway"/>
                <a:cs typeface="Raleway"/>
                <a:sym typeface="Raleway"/>
              </a:rPr>
              <a:t>3 </a:t>
            </a:r>
            <a:r>
              <a:rPr b="1" i="1" lang="en" sz="1800">
                <a:latin typeface="Raleway"/>
                <a:ea typeface="Raleway"/>
                <a:cs typeface="Raleway"/>
                <a:sym typeface="Raleway"/>
              </a:rPr>
              <a:t>car</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và </a:t>
            </a:r>
            <a:r>
              <a:rPr b="1" lang="en" sz="1800">
                <a:latin typeface="Raleway"/>
                <a:ea typeface="Raleway"/>
                <a:cs typeface="Raleway"/>
                <a:sym typeface="Raleway"/>
              </a:rPr>
              <a:t>3 </a:t>
            </a:r>
            <a:r>
              <a:rPr b="1" i="1" lang="en" sz="1800">
                <a:latin typeface="Raleway"/>
                <a:ea typeface="Raleway"/>
                <a:cs typeface="Raleway"/>
                <a:sym typeface="Raleway"/>
              </a:rPr>
              <a:t>train</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(4B, 3C và 3T). Dataset gồm có 10 dòng</a:t>
            </a:r>
            <a:endParaRPr sz="1800">
              <a:latin typeface="Raleway Medium"/>
              <a:ea typeface="Raleway Medium"/>
              <a:cs typeface="Raleway Medium"/>
              <a:sym typeface="Raleway Medium"/>
            </a:endParaRPr>
          </a:p>
        </p:txBody>
      </p:sp>
      <p:pic>
        <p:nvPicPr>
          <p:cNvPr descr="2" id="590" name="Google Shape;590;p62"/>
          <p:cNvPicPr preferRelativeResize="0"/>
          <p:nvPr/>
        </p:nvPicPr>
        <p:blipFill>
          <a:blip r:embed="rId3">
            <a:alphaModFix/>
          </a:blip>
          <a:stretch>
            <a:fillRect/>
          </a:stretch>
        </p:blipFill>
        <p:spPr>
          <a:xfrm>
            <a:off x="118500" y="1372675"/>
            <a:ext cx="8907000" cy="3529957"/>
          </a:xfrm>
          <a:prstGeom prst="rect">
            <a:avLst/>
          </a:prstGeom>
          <a:noFill/>
          <a:ln>
            <a:noFill/>
          </a:ln>
        </p:spPr>
      </p:pic>
      <p:sp>
        <p:nvSpPr>
          <p:cNvPr id="591" name="Google Shape;591;p62"/>
          <p:cNvSpPr txBox="1"/>
          <p:nvPr/>
        </p:nvSpPr>
        <p:spPr>
          <a:xfrm>
            <a:off x="392850" y="829325"/>
            <a:ext cx="2658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Raleway"/>
                <a:ea typeface="Raleway"/>
                <a:cs typeface="Raleway"/>
                <a:sym typeface="Raleway"/>
              </a:rPr>
              <a:t>Câu hỏi: “</a:t>
            </a:r>
            <a:r>
              <a:rPr b="1" i="1" lang="en" sz="1900">
                <a:latin typeface="Raleway"/>
                <a:ea typeface="Raleway"/>
                <a:cs typeface="Raleway"/>
                <a:sym typeface="Raleway"/>
              </a:rPr>
              <a:t>Entropy = ?”</a:t>
            </a:r>
            <a:endParaRPr b="1" i="1" sz="1900">
              <a:latin typeface="Raleway"/>
              <a:ea typeface="Raleway"/>
              <a:cs typeface="Raleway"/>
              <a:sym typeface="Raleway"/>
            </a:endParaRPr>
          </a:p>
        </p:txBody>
      </p:sp>
      <p:sp>
        <p:nvSpPr>
          <p:cNvPr id="592" name="Google Shape;592;p62"/>
          <p:cNvSpPr txBox="1"/>
          <p:nvPr/>
        </p:nvSpPr>
        <p:spPr>
          <a:xfrm>
            <a:off x="3226825" y="836975"/>
            <a:ext cx="5339700" cy="446400"/>
          </a:xfrm>
          <a:prstGeom prst="rect">
            <a:avLst/>
          </a:prstGeom>
          <a:noFill/>
          <a:ln>
            <a:noFill/>
          </a:ln>
        </p:spPr>
        <p:txBody>
          <a:bodyPr anchorCtr="0" anchor="ctr" bIns="91425" lIns="91425" spcFirstLastPara="1" rIns="91425" wrap="square" tIns="91425">
            <a:noAutofit/>
          </a:bodyPr>
          <a:lstStyle/>
          <a:p>
            <a:pPr indent="-120650" lvl="0" marL="228600" rtl="0" algn="ctr">
              <a:spcBef>
                <a:spcPts val="0"/>
              </a:spcBef>
              <a:spcAft>
                <a:spcPts val="0"/>
              </a:spcAft>
              <a:buSzPts val="1900"/>
              <a:buFont typeface="Raleway Medium"/>
              <a:buAutoNum type="alphaUcPeriod"/>
            </a:pPr>
            <a:r>
              <a:rPr lang="en" sz="1900">
                <a:latin typeface="Raleway Medium"/>
                <a:ea typeface="Raleway Medium"/>
                <a:cs typeface="Raleway Medium"/>
                <a:sym typeface="Raleway Medium"/>
              </a:rPr>
              <a:t> 1.571		B. 1.520		C. 1.771 		D. 1.172</a:t>
            </a:r>
            <a:endParaRPr sz="1900">
              <a:latin typeface="Raleway Medium"/>
              <a:ea typeface="Raleway Medium"/>
              <a:cs typeface="Raleway Medium"/>
              <a:sym typeface="Raleway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63"/>
          <p:cNvSpPr txBox="1"/>
          <p:nvPr/>
        </p:nvSpPr>
        <p:spPr>
          <a:xfrm>
            <a:off x="151800" y="60250"/>
            <a:ext cx="88404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Raleway Medium"/>
                <a:ea typeface="Raleway Medium"/>
                <a:cs typeface="Raleway Medium"/>
                <a:sym typeface="Raleway Medium"/>
              </a:rPr>
              <a:t>Chúng ta tính xác suất/ tỷ lệ cho mỗi group( class con trong class mẹ) như sau :</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p(Bus)=4/10=0.4</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p(Cars)=3/10=0.3</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p(Trains)=3/10=0.3</a:t>
            </a:r>
            <a:endParaRPr sz="1800">
              <a:latin typeface="Raleway Medium"/>
              <a:ea typeface="Raleway Medium"/>
              <a:cs typeface="Raleway Medium"/>
              <a:sym typeface="Raleway Medium"/>
            </a:endParaRPr>
          </a:p>
          <a:p>
            <a:pPr indent="0" lvl="0" marL="0" rtl="0" algn="just">
              <a:spcBef>
                <a:spcPts val="0"/>
              </a:spcBef>
              <a:spcAft>
                <a:spcPts val="0"/>
              </a:spcAft>
              <a:buNone/>
            </a:pPr>
            <a:r>
              <a:rPr b="1" lang="en" sz="1800">
                <a:latin typeface="Raleway"/>
                <a:ea typeface="Raleway"/>
                <a:cs typeface="Raleway"/>
                <a:sym typeface="Raleway"/>
              </a:rPr>
              <a:t>Lưu ý:</a:t>
            </a:r>
            <a:r>
              <a:rPr lang="en" sz="1800">
                <a:latin typeface="Raleway Medium"/>
                <a:ea typeface="Raleway Medium"/>
                <a:cs typeface="Raleway Medium"/>
                <a:sym typeface="Raleway Medium"/>
              </a:rPr>
              <a:t> khi tính xác suất ta chỉ quan tâm vào class không quan tâm vào thuộc tính(attribute).Có được xác suất của mỗi lớp chúng ta tính được chỉ số đo sự không đồng nhất( indices of impurity degree).</a:t>
            </a:r>
            <a:endParaRPr sz="1800">
              <a:latin typeface="Raleway Medium"/>
              <a:ea typeface="Raleway Medium"/>
              <a:cs typeface="Raleway Medium"/>
              <a:sym typeface="Raleway Medium"/>
            </a:endParaRPr>
          </a:p>
        </p:txBody>
      </p:sp>
      <p:sp>
        <p:nvSpPr>
          <p:cNvPr id="599" name="Google Shape;599;p63"/>
          <p:cNvSpPr txBox="1"/>
          <p:nvPr/>
        </p:nvSpPr>
        <p:spPr>
          <a:xfrm>
            <a:off x="151800" y="2340900"/>
            <a:ext cx="870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latin typeface="Raleway"/>
                <a:ea typeface="Raleway"/>
                <a:cs typeface="Raleway"/>
                <a:sym typeface="Raleway"/>
              </a:rPr>
              <a:t>Đáp án:</a:t>
            </a:r>
            <a:r>
              <a:rPr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Entropy= -0.4log2(0,4) - 0.3log2(0.3) - 0.3log2(0.3) = 1.571 =&gt; </a:t>
            </a:r>
            <a:r>
              <a:rPr b="1" lang="en" sz="1800">
                <a:latin typeface="Raleway"/>
                <a:ea typeface="Raleway"/>
                <a:cs typeface="Raleway"/>
                <a:sym typeface="Raleway"/>
              </a:rPr>
              <a:t>Câu A</a:t>
            </a:r>
            <a:endParaRPr b="1" sz="1800">
              <a:latin typeface="Raleway"/>
              <a:ea typeface="Raleway"/>
              <a:cs typeface="Raleway"/>
              <a:sym typeface="Raleway"/>
            </a:endParaRPr>
          </a:p>
        </p:txBody>
      </p:sp>
      <p:pic>
        <p:nvPicPr>
          <p:cNvPr id="600" name="Google Shape;600;p63"/>
          <p:cNvPicPr preferRelativeResize="0"/>
          <p:nvPr/>
        </p:nvPicPr>
        <p:blipFill>
          <a:blip r:embed="rId3">
            <a:alphaModFix/>
          </a:blip>
          <a:stretch>
            <a:fillRect/>
          </a:stretch>
        </p:blipFill>
        <p:spPr>
          <a:xfrm>
            <a:off x="1758749" y="2959250"/>
            <a:ext cx="5626500" cy="1893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64"/>
          <p:cNvSpPr txBox="1"/>
          <p:nvPr/>
        </p:nvSpPr>
        <p:spPr>
          <a:xfrm>
            <a:off x="577475" y="829325"/>
            <a:ext cx="2346000" cy="47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900">
                <a:latin typeface="Raleway"/>
                <a:ea typeface="Raleway"/>
                <a:cs typeface="Raleway"/>
                <a:sym typeface="Raleway"/>
              </a:rPr>
              <a:t>Câu hỏi: “ </a:t>
            </a:r>
            <a:r>
              <a:rPr b="1" i="1" lang="en" sz="1900">
                <a:latin typeface="Raleway"/>
                <a:ea typeface="Raleway"/>
                <a:cs typeface="Raleway"/>
                <a:sym typeface="Raleway"/>
              </a:rPr>
              <a:t>Gini = </a:t>
            </a:r>
            <a:r>
              <a:rPr b="1" lang="en" sz="1900">
                <a:latin typeface="Raleway"/>
                <a:ea typeface="Raleway"/>
                <a:cs typeface="Raleway"/>
                <a:sym typeface="Raleway"/>
              </a:rPr>
              <a:t>? ”</a:t>
            </a:r>
            <a:endParaRPr b="1" sz="1900">
              <a:latin typeface="Raleway"/>
              <a:ea typeface="Raleway"/>
              <a:cs typeface="Raleway"/>
              <a:sym typeface="Raleway"/>
            </a:endParaRPr>
          </a:p>
        </p:txBody>
      </p:sp>
      <p:sp>
        <p:nvSpPr>
          <p:cNvPr id="607" name="Google Shape;607;p64"/>
          <p:cNvSpPr txBox="1"/>
          <p:nvPr/>
        </p:nvSpPr>
        <p:spPr>
          <a:xfrm>
            <a:off x="3226838" y="844625"/>
            <a:ext cx="5339700" cy="446400"/>
          </a:xfrm>
          <a:prstGeom prst="rect">
            <a:avLst/>
          </a:prstGeom>
          <a:noFill/>
          <a:ln>
            <a:noFill/>
          </a:ln>
        </p:spPr>
        <p:txBody>
          <a:bodyPr anchorCtr="0" anchor="ctr" bIns="91425" lIns="91425" spcFirstLastPara="1" rIns="91425" wrap="square" tIns="91425">
            <a:noAutofit/>
          </a:bodyPr>
          <a:lstStyle/>
          <a:p>
            <a:pPr indent="-120650" lvl="0" marL="228600" rtl="0" algn="ctr">
              <a:spcBef>
                <a:spcPts val="0"/>
              </a:spcBef>
              <a:spcAft>
                <a:spcPts val="0"/>
              </a:spcAft>
              <a:buSzPts val="1900"/>
              <a:buFont typeface="Raleway Medium"/>
              <a:buAutoNum type="alphaUcPeriod"/>
            </a:pPr>
            <a:r>
              <a:rPr lang="en" sz="1900">
                <a:latin typeface="Raleway Medium"/>
                <a:ea typeface="Raleway Medium"/>
                <a:cs typeface="Raleway Medium"/>
                <a:sym typeface="Raleway Medium"/>
              </a:rPr>
              <a:t> 1			B. 0.66		C. 0.22 		D. 0.9357</a:t>
            </a:r>
            <a:endParaRPr sz="1900">
              <a:latin typeface="Raleway Medium"/>
              <a:ea typeface="Raleway Medium"/>
              <a:cs typeface="Raleway Medium"/>
              <a:sym typeface="Raleway Medium"/>
            </a:endParaRPr>
          </a:p>
        </p:txBody>
      </p:sp>
      <p:sp>
        <p:nvSpPr>
          <p:cNvPr id="608" name="Google Shape;608;p64"/>
          <p:cNvSpPr txBox="1"/>
          <p:nvPr/>
        </p:nvSpPr>
        <p:spPr>
          <a:xfrm>
            <a:off x="392850" y="90425"/>
            <a:ext cx="8358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Raleway Medium"/>
                <a:ea typeface="Raleway Medium"/>
                <a:cs typeface="Raleway Medium"/>
                <a:sym typeface="Raleway Medium"/>
              </a:rPr>
              <a:t>Lớp </a:t>
            </a:r>
            <a:r>
              <a:rPr b="1" lang="en" sz="1800">
                <a:latin typeface="Raleway"/>
                <a:ea typeface="Raleway"/>
                <a:cs typeface="Raleway"/>
                <a:sym typeface="Raleway"/>
              </a:rPr>
              <a:t>Travel Cost</a:t>
            </a:r>
            <a:r>
              <a:rPr lang="en" sz="1800">
                <a:latin typeface="Raleway Medium"/>
                <a:ea typeface="Raleway Medium"/>
                <a:cs typeface="Raleway Medium"/>
                <a:sym typeface="Raleway Medium"/>
              </a:rPr>
              <a:t> chứa 3 nhóm là </a:t>
            </a:r>
            <a:r>
              <a:rPr b="1" i="1" lang="en" sz="1800">
                <a:latin typeface="Raleway"/>
                <a:ea typeface="Raleway"/>
                <a:cs typeface="Raleway"/>
                <a:sym typeface="Raleway"/>
              </a:rPr>
              <a:t>bus</a:t>
            </a:r>
            <a:r>
              <a:rPr lang="en" sz="1800">
                <a:latin typeface="Raleway Medium"/>
                <a:ea typeface="Raleway Medium"/>
                <a:cs typeface="Raleway Medium"/>
                <a:sym typeface="Raleway Medium"/>
              </a:rPr>
              <a:t>, </a:t>
            </a:r>
            <a:r>
              <a:rPr b="1" i="1" lang="en" sz="1800">
                <a:latin typeface="Raleway"/>
                <a:ea typeface="Raleway"/>
                <a:cs typeface="Raleway"/>
                <a:sym typeface="Raleway"/>
              </a:rPr>
              <a:t>train</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và </a:t>
            </a:r>
            <a:r>
              <a:rPr b="1" i="1" lang="en" sz="1800">
                <a:latin typeface="Raleway"/>
                <a:ea typeface="Raleway"/>
                <a:cs typeface="Raleway"/>
                <a:sym typeface="Raleway"/>
              </a:rPr>
              <a:t>car</a:t>
            </a:r>
            <a:r>
              <a:rPr lang="en" sz="1800">
                <a:latin typeface="Raleway Medium"/>
                <a:ea typeface="Raleway Medium"/>
                <a:cs typeface="Raleway Medium"/>
                <a:sym typeface="Raleway Medium"/>
              </a:rPr>
              <a:t>. Chúng ta có </a:t>
            </a:r>
            <a:r>
              <a:rPr b="1" lang="en" sz="1800">
                <a:latin typeface="Raleway"/>
                <a:ea typeface="Raleway"/>
                <a:cs typeface="Raleway"/>
                <a:sym typeface="Raleway"/>
              </a:rPr>
              <a:t>4 </a:t>
            </a:r>
            <a:r>
              <a:rPr b="1" i="1" lang="en" sz="1800">
                <a:latin typeface="Raleway"/>
                <a:ea typeface="Raleway"/>
                <a:cs typeface="Raleway"/>
                <a:sym typeface="Raleway"/>
              </a:rPr>
              <a:t>bus</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a:t>
            </a:r>
            <a:r>
              <a:rPr b="1" lang="en" sz="1800">
                <a:latin typeface="Raleway"/>
                <a:ea typeface="Raleway"/>
                <a:cs typeface="Raleway"/>
                <a:sym typeface="Raleway"/>
              </a:rPr>
              <a:t>3 </a:t>
            </a:r>
            <a:r>
              <a:rPr b="1" i="1" lang="en" sz="1800">
                <a:latin typeface="Raleway"/>
                <a:ea typeface="Raleway"/>
                <a:cs typeface="Raleway"/>
                <a:sym typeface="Raleway"/>
              </a:rPr>
              <a:t>car</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và </a:t>
            </a:r>
            <a:r>
              <a:rPr b="1" lang="en" sz="1800">
                <a:latin typeface="Raleway"/>
                <a:ea typeface="Raleway"/>
                <a:cs typeface="Raleway"/>
                <a:sym typeface="Raleway"/>
              </a:rPr>
              <a:t>3 </a:t>
            </a:r>
            <a:r>
              <a:rPr b="1" i="1" lang="en" sz="1800">
                <a:latin typeface="Raleway"/>
                <a:ea typeface="Raleway"/>
                <a:cs typeface="Raleway"/>
                <a:sym typeface="Raleway"/>
              </a:rPr>
              <a:t>train</a:t>
            </a:r>
            <a:r>
              <a:rPr i="1" lang="en" sz="1800">
                <a:latin typeface="Raleway Medium"/>
                <a:ea typeface="Raleway Medium"/>
                <a:cs typeface="Raleway Medium"/>
                <a:sym typeface="Raleway Medium"/>
              </a:rPr>
              <a:t> </a:t>
            </a:r>
            <a:r>
              <a:rPr lang="en" sz="1800">
                <a:latin typeface="Raleway Medium"/>
                <a:ea typeface="Raleway Medium"/>
                <a:cs typeface="Raleway Medium"/>
                <a:sym typeface="Raleway Medium"/>
              </a:rPr>
              <a:t>(4B, 3C và 3T). Dataset gồm có 10 dòng</a:t>
            </a:r>
            <a:endParaRPr sz="1800">
              <a:latin typeface="Raleway Medium"/>
              <a:ea typeface="Raleway Medium"/>
              <a:cs typeface="Raleway Medium"/>
              <a:sym typeface="Raleway Medium"/>
            </a:endParaRPr>
          </a:p>
        </p:txBody>
      </p:sp>
      <p:pic>
        <p:nvPicPr>
          <p:cNvPr descr="2" id="609" name="Google Shape;609;p64"/>
          <p:cNvPicPr preferRelativeResize="0"/>
          <p:nvPr/>
        </p:nvPicPr>
        <p:blipFill>
          <a:blip r:embed="rId3">
            <a:alphaModFix/>
          </a:blip>
          <a:stretch>
            <a:fillRect/>
          </a:stretch>
        </p:blipFill>
        <p:spPr>
          <a:xfrm>
            <a:off x="118500" y="1372675"/>
            <a:ext cx="8907000" cy="352995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5" name="Google Shape;615;p65"/>
          <p:cNvSpPr txBox="1"/>
          <p:nvPr/>
        </p:nvSpPr>
        <p:spPr>
          <a:xfrm>
            <a:off x="151800" y="150675"/>
            <a:ext cx="88404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latin typeface="Raleway"/>
                <a:ea typeface="Raleway"/>
                <a:cs typeface="Raleway"/>
                <a:sym typeface="Raleway"/>
              </a:rPr>
              <a:t>Tương tự, </a:t>
            </a:r>
            <a:r>
              <a:rPr lang="en" sz="1800">
                <a:latin typeface="Raleway Medium"/>
                <a:ea typeface="Raleway Medium"/>
                <a:cs typeface="Raleway Medium"/>
                <a:sym typeface="Raleway Medium"/>
              </a:rPr>
              <a:t>ta cũng tính xác suất cho mỗi group:</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p(Bus)=4/10=0.4</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p(Cars)=3/10=0.3</a:t>
            </a:r>
            <a:endParaRPr sz="1800">
              <a:latin typeface="Raleway Medium"/>
              <a:ea typeface="Raleway Medium"/>
              <a:cs typeface="Raleway Medium"/>
              <a:sym typeface="Raleway Medium"/>
            </a:endParaRPr>
          </a:p>
          <a:p>
            <a:pPr indent="-342900" lvl="0" marL="457200" rtl="0" algn="just">
              <a:spcBef>
                <a:spcPts val="0"/>
              </a:spcBef>
              <a:spcAft>
                <a:spcPts val="0"/>
              </a:spcAft>
              <a:buSzPts val="1800"/>
              <a:buFont typeface="Raleway Medium"/>
              <a:buChar char="➢"/>
            </a:pPr>
            <a:r>
              <a:rPr lang="en" sz="1800">
                <a:latin typeface="Raleway Medium"/>
                <a:ea typeface="Raleway Medium"/>
                <a:cs typeface="Raleway Medium"/>
                <a:sym typeface="Raleway Medium"/>
              </a:rPr>
              <a:t>p(Trains)=3/10=0.3</a:t>
            </a:r>
            <a:endParaRPr sz="1800">
              <a:latin typeface="Raleway Medium"/>
              <a:ea typeface="Raleway Medium"/>
              <a:cs typeface="Raleway Medium"/>
              <a:sym typeface="Raleway Medium"/>
            </a:endParaRPr>
          </a:p>
        </p:txBody>
      </p:sp>
      <p:sp>
        <p:nvSpPr>
          <p:cNvPr id="616" name="Google Shape;616;p65"/>
          <p:cNvSpPr txBox="1"/>
          <p:nvPr/>
        </p:nvSpPr>
        <p:spPr>
          <a:xfrm>
            <a:off x="151800" y="1686375"/>
            <a:ext cx="750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latin typeface="Raleway"/>
                <a:ea typeface="Raleway"/>
                <a:cs typeface="Raleway"/>
                <a:sym typeface="Raleway"/>
              </a:rPr>
              <a:t>Đáp án:</a:t>
            </a:r>
            <a:r>
              <a:rPr b="1" i="1" lang="en" sz="1800">
                <a:latin typeface="Raleway"/>
                <a:ea typeface="Raleway"/>
                <a:cs typeface="Raleway"/>
                <a:sym typeface="Raleway"/>
              </a:rPr>
              <a:t> </a:t>
            </a:r>
            <a:r>
              <a:rPr lang="en" sz="1800">
                <a:latin typeface="Raleway Medium"/>
                <a:ea typeface="Raleway Medium"/>
                <a:cs typeface="Raleway Medium"/>
                <a:sym typeface="Raleway Medium"/>
              </a:rPr>
              <a:t>Gini index = 1 - (0.4)^2 - (0.3)^2 - (0.3^2) = 0.66</a:t>
            </a:r>
            <a:r>
              <a:rPr lang="en" sz="1800">
                <a:latin typeface="Raleway Medium"/>
                <a:ea typeface="Raleway Medium"/>
                <a:cs typeface="Raleway Medium"/>
                <a:sym typeface="Raleway Medium"/>
              </a:rPr>
              <a:t> =&gt; </a:t>
            </a:r>
            <a:r>
              <a:rPr b="1" lang="en" sz="1800">
                <a:latin typeface="Raleway"/>
                <a:ea typeface="Raleway"/>
                <a:cs typeface="Raleway"/>
                <a:sym typeface="Raleway"/>
              </a:rPr>
              <a:t>Câu B</a:t>
            </a:r>
            <a:endParaRPr b="1"/>
          </a:p>
        </p:txBody>
      </p:sp>
      <p:pic>
        <p:nvPicPr>
          <p:cNvPr id="617" name="Google Shape;617;p65"/>
          <p:cNvPicPr preferRelativeResize="0"/>
          <p:nvPr/>
        </p:nvPicPr>
        <p:blipFill>
          <a:blip r:embed="rId3">
            <a:alphaModFix/>
          </a:blip>
          <a:stretch>
            <a:fillRect/>
          </a:stretch>
        </p:blipFill>
        <p:spPr>
          <a:xfrm>
            <a:off x="1914400" y="2390775"/>
            <a:ext cx="5315199" cy="1567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3" name="Google Shape;623;p66"/>
          <p:cNvSpPr txBox="1"/>
          <p:nvPr/>
        </p:nvSpPr>
        <p:spPr>
          <a:xfrm>
            <a:off x="1387050" y="633675"/>
            <a:ext cx="6369900" cy="393600"/>
          </a:xfrm>
          <a:prstGeom prst="rect">
            <a:avLst/>
          </a:prstGeom>
          <a:noFill/>
          <a:ln>
            <a:noFill/>
          </a:ln>
        </p:spPr>
        <p:txBody>
          <a:bodyPr anchorCtr="0" anchor="ctr" bIns="91425" lIns="91425" spcFirstLastPara="1" rIns="91425" wrap="square" tIns="91425">
            <a:noAutofit/>
          </a:bodyPr>
          <a:lstStyle/>
          <a:p>
            <a:pPr indent="-120650" lvl="0" marL="228600" rtl="0" algn="ctr">
              <a:spcBef>
                <a:spcPts val="0"/>
              </a:spcBef>
              <a:spcAft>
                <a:spcPts val="0"/>
              </a:spcAft>
              <a:buSzPts val="1900"/>
              <a:buFont typeface="Raleway Medium"/>
              <a:buAutoNum type="alphaUcPeriod"/>
            </a:pPr>
            <a:r>
              <a:rPr lang="en" sz="1900">
                <a:latin typeface="Raleway Medium"/>
                <a:ea typeface="Raleway Medium"/>
                <a:cs typeface="Raleway Medium"/>
                <a:sym typeface="Raleway Medium"/>
              </a:rPr>
              <a:t> 0.162			B. 0.201			C. 0.151		D.0.112</a:t>
            </a:r>
            <a:endParaRPr sz="1900">
              <a:latin typeface="Raleway Medium"/>
              <a:ea typeface="Raleway Medium"/>
              <a:cs typeface="Raleway Medium"/>
              <a:sym typeface="Raleway Medium"/>
            </a:endParaRPr>
          </a:p>
        </p:txBody>
      </p:sp>
      <p:pic>
        <p:nvPicPr>
          <p:cNvPr id="624" name="Google Shape;624;p66"/>
          <p:cNvPicPr preferRelativeResize="0"/>
          <p:nvPr/>
        </p:nvPicPr>
        <p:blipFill>
          <a:blip r:embed="rId3">
            <a:alphaModFix/>
          </a:blip>
          <a:stretch>
            <a:fillRect/>
          </a:stretch>
        </p:blipFill>
        <p:spPr>
          <a:xfrm>
            <a:off x="978725" y="1126725"/>
            <a:ext cx="7293201" cy="3795774"/>
          </a:xfrm>
          <a:prstGeom prst="rect">
            <a:avLst/>
          </a:prstGeom>
          <a:noFill/>
          <a:ln>
            <a:noFill/>
          </a:ln>
        </p:spPr>
      </p:pic>
      <p:sp>
        <p:nvSpPr>
          <p:cNvPr id="625" name="Google Shape;625;p66"/>
          <p:cNvSpPr txBox="1"/>
          <p:nvPr/>
        </p:nvSpPr>
        <p:spPr>
          <a:xfrm>
            <a:off x="301350" y="187275"/>
            <a:ext cx="797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aleway Medium"/>
                <a:ea typeface="Raleway Medium"/>
                <a:cs typeface="Raleway Medium"/>
                <a:sym typeface="Raleway Medium"/>
              </a:rPr>
              <a:t>Dựa vào bảng dataset dưới đây, hãy tính </a:t>
            </a:r>
            <a:r>
              <a:rPr b="1" lang="en" sz="1700">
                <a:latin typeface="Raleway"/>
                <a:ea typeface="Raleway"/>
                <a:cs typeface="Raleway"/>
                <a:sym typeface="Raleway"/>
              </a:rPr>
              <a:t>Information Gain(Tennis, Humidity) :</a:t>
            </a:r>
            <a:endParaRPr b="1" sz="1700">
              <a:latin typeface="Raleway"/>
              <a:ea typeface="Raleway"/>
              <a:cs typeface="Raleway"/>
              <a:sym typeface="Ralew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1" name="Google Shape;631;p67"/>
          <p:cNvSpPr txBox="1"/>
          <p:nvPr/>
        </p:nvSpPr>
        <p:spPr>
          <a:xfrm>
            <a:off x="151800" y="271225"/>
            <a:ext cx="8840400" cy="3509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latin typeface="Raleway"/>
                <a:ea typeface="Raleway"/>
                <a:cs typeface="Raleway"/>
                <a:sym typeface="Raleway"/>
              </a:rPr>
              <a:t>Đầu tiên, chúng ta tính xác suất cho mỗi group( class con trong class mẹ):</a:t>
            </a:r>
            <a:endParaRPr sz="1800">
              <a:latin typeface="Raleway"/>
              <a:ea typeface="Raleway"/>
              <a:cs typeface="Raleway"/>
              <a:sym typeface="Raleway"/>
            </a:endParaRPr>
          </a:p>
          <a:p>
            <a:pPr indent="-342900" lvl="0" marL="457200" rtl="0" algn="just">
              <a:spcBef>
                <a:spcPts val="0"/>
              </a:spcBef>
              <a:spcAft>
                <a:spcPts val="0"/>
              </a:spcAft>
              <a:buSzPts val="1800"/>
              <a:buFont typeface="Raleway"/>
              <a:buChar char="➢"/>
            </a:pPr>
            <a:r>
              <a:rPr lang="en" sz="1800">
                <a:latin typeface="Raleway"/>
                <a:ea typeface="Raleway"/>
                <a:cs typeface="Raleway"/>
                <a:sym typeface="Raleway"/>
              </a:rPr>
              <a:t>Tỷ lệ số ngày “Yes” của Tennis: p(Tennis) = 9/14</a:t>
            </a:r>
            <a:endParaRPr sz="1800">
              <a:latin typeface="Raleway"/>
              <a:ea typeface="Raleway"/>
              <a:cs typeface="Raleway"/>
              <a:sym typeface="Raleway"/>
            </a:endParaRPr>
          </a:p>
          <a:p>
            <a:pPr indent="-342900" lvl="0" marL="457200" rtl="0" algn="just">
              <a:spcBef>
                <a:spcPts val="0"/>
              </a:spcBef>
              <a:spcAft>
                <a:spcPts val="0"/>
              </a:spcAft>
              <a:buSzPts val="1800"/>
              <a:buFont typeface="Raleway"/>
              <a:buChar char="➢"/>
            </a:pPr>
            <a:r>
              <a:rPr lang="en" sz="1800">
                <a:latin typeface="Raleway"/>
                <a:ea typeface="Raleway"/>
                <a:cs typeface="Raleway"/>
                <a:sym typeface="Raleway"/>
              </a:rPr>
              <a:t>Tỷ lệ số ngày “No” của Tennis: p(Cars) = 5/14</a:t>
            </a:r>
            <a:endParaRPr sz="1800">
              <a:latin typeface="Raleway"/>
              <a:ea typeface="Raleway"/>
              <a:cs typeface="Raleway"/>
              <a:sym typeface="Raleway"/>
            </a:endParaRPr>
          </a:p>
          <a:p>
            <a:pPr indent="0" lvl="0" marL="457200" rtl="0" algn="just">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=&gt; </a:t>
            </a:r>
            <a:r>
              <a:rPr b="1" i="1" lang="en" sz="1800">
                <a:latin typeface="Raleway"/>
                <a:ea typeface="Raleway"/>
                <a:cs typeface="Raleway"/>
                <a:sym typeface="Raleway"/>
              </a:rPr>
              <a:t>Entropy (Tennis)</a:t>
            </a:r>
            <a:r>
              <a:rPr lang="en" sz="1800">
                <a:latin typeface="Raleway"/>
                <a:ea typeface="Raleway"/>
                <a:cs typeface="Raleway"/>
                <a:sym typeface="Raleway"/>
              </a:rPr>
              <a:t> = -(9/14) log2(9/14) – (5/14) log2 (5/14) = </a:t>
            </a:r>
            <a:r>
              <a:rPr b="1" lang="en" sz="1800">
                <a:latin typeface="Raleway"/>
                <a:ea typeface="Raleway"/>
                <a:cs typeface="Raleway"/>
                <a:sym typeface="Raleway"/>
              </a:rPr>
              <a:t>0.94</a:t>
            </a:r>
            <a:endParaRPr b="1" sz="1800">
              <a:latin typeface="Raleway"/>
              <a:ea typeface="Raleway"/>
              <a:cs typeface="Raleway"/>
              <a:sym typeface="Raleway"/>
            </a:endParaRPr>
          </a:p>
          <a:p>
            <a:pPr indent="0" lvl="0" marL="0" rtl="0" algn="just">
              <a:spcBef>
                <a:spcPts val="0"/>
              </a:spcBef>
              <a:spcAft>
                <a:spcPts val="0"/>
              </a:spcAft>
              <a:buNone/>
            </a:pPr>
            <a:r>
              <a:t/>
            </a:r>
            <a:endParaRPr sz="1800">
              <a:latin typeface="Raleway"/>
              <a:ea typeface="Raleway"/>
              <a:cs typeface="Raleway"/>
              <a:sym typeface="Raleway"/>
            </a:endParaRPr>
          </a:p>
          <a:p>
            <a:pPr indent="0" lvl="0" marL="0" rtl="0" algn="just">
              <a:spcBef>
                <a:spcPts val="0"/>
              </a:spcBef>
              <a:spcAft>
                <a:spcPts val="0"/>
              </a:spcAft>
              <a:buNone/>
            </a:pPr>
            <a:r>
              <a:rPr lang="en" sz="1800">
                <a:latin typeface="Raleway"/>
                <a:ea typeface="Raleway"/>
                <a:cs typeface="Raleway"/>
                <a:sym typeface="Raleway"/>
              </a:rPr>
              <a:t>Theo dataset, ta có:</a:t>
            </a:r>
            <a:endParaRPr sz="1800">
              <a:latin typeface="Raleway"/>
              <a:ea typeface="Raleway"/>
              <a:cs typeface="Raleway"/>
              <a:sym typeface="Raleway"/>
            </a:endParaRPr>
          </a:p>
          <a:p>
            <a:pPr indent="-342900" lvl="0" marL="457200" rtl="0" algn="just">
              <a:spcBef>
                <a:spcPts val="0"/>
              </a:spcBef>
              <a:spcAft>
                <a:spcPts val="0"/>
              </a:spcAft>
              <a:buSzPts val="1800"/>
              <a:buFont typeface="Raleway"/>
              <a:buChar char="➢"/>
            </a:pPr>
            <a:r>
              <a:rPr b="1" i="1" lang="en" sz="1800">
                <a:highlight>
                  <a:srgbClr val="F5F5F5"/>
                </a:highlight>
                <a:latin typeface="Raleway"/>
                <a:ea typeface="Raleway"/>
                <a:cs typeface="Raleway"/>
                <a:sym typeface="Raleway"/>
              </a:rPr>
              <a:t>Tỷ lệ</a:t>
            </a:r>
            <a:r>
              <a:rPr lang="en" sz="1800">
                <a:highlight>
                  <a:srgbClr val="F5F5F5"/>
                </a:highlight>
                <a:latin typeface="Raleway"/>
                <a:ea typeface="Raleway"/>
                <a:cs typeface="Raleway"/>
                <a:sym typeface="Raleway"/>
              </a:rPr>
              <a:t> các giá trị “Humidity” bằng "High" trên tổng số giá trị độ ẩm là 7/14 . Trong trường hợp này, số giá trị mà Humidity bằng "High" bằng số giá trị mà Humidity  bằng "Normal”.</a:t>
            </a:r>
            <a:endParaRPr sz="1800">
              <a:latin typeface="Raleway"/>
              <a:ea typeface="Raleway"/>
              <a:cs typeface="Raleway"/>
              <a:sym typeface="Raleway"/>
            </a:endParaRPr>
          </a:p>
          <a:p>
            <a:pPr indent="-342900" lvl="0" marL="457200" rtl="0" algn="just">
              <a:spcBef>
                <a:spcPts val="0"/>
              </a:spcBef>
              <a:spcAft>
                <a:spcPts val="0"/>
              </a:spcAft>
              <a:buSzPts val="1800"/>
              <a:buFont typeface="Raleway Medium"/>
              <a:buChar char="➢"/>
            </a:pPr>
            <a:r>
              <a:rPr b="1" i="1" lang="en" sz="1800">
                <a:latin typeface="Raleway"/>
                <a:ea typeface="Raleway"/>
                <a:cs typeface="Raleway"/>
                <a:sym typeface="Raleway"/>
              </a:rPr>
              <a:t>Entropy của “Humidity” = “High”</a:t>
            </a:r>
            <a:r>
              <a:rPr i="1" lang="en" sz="1800">
                <a:latin typeface="Raleway"/>
                <a:ea typeface="Raleway"/>
                <a:cs typeface="Raleway"/>
                <a:sym typeface="Raleway"/>
              </a:rPr>
              <a:t>: </a:t>
            </a:r>
            <a:r>
              <a:rPr lang="en" sz="1800">
                <a:latin typeface="Raleway"/>
                <a:ea typeface="Raleway"/>
                <a:cs typeface="Raleway"/>
                <a:sym typeface="Raleway"/>
              </a:rPr>
              <a:t>0.985</a:t>
            </a:r>
            <a:endParaRPr sz="1800">
              <a:latin typeface="Raleway"/>
              <a:ea typeface="Raleway"/>
              <a:cs typeface="Raleway"/>
              <a:sym typeface="Raleway"/>
            </a:endParaRPr>
          </a:p>
          <a:p>
            <a:pPr indent="-342900" lvl="0" marL="457200" rtl="0" algn="just">
              <a:spcBef>
                <a:spcPts val="0"/>
              </a:spcBef>
              <a:spcAft>
                <a:spcPts val="0"/>
              </a:spcAft>
              <a:buSzPts val="1800"/>
              <a:buFont typeface="Raleway Medium"/>
              <a:buChar char="➢"/>
            </a:pPr>
            <a:r>
              <a:rPr b="1" i="1" lang="en" sz="1800">
                <a:latin typeface="Raleway"/>
                <a:ea typeface="Raleway"/>
                <a:cs typeface="Raleway"/>
                <a:sym typeface="Raleway"/>
              </a:rPr>
              <a:t>Entropy của “Humidity” = “Normal”</a:t>
            </a:r>
            <a:r>
              <a:rPr i="1" lang="en" sz="1800">
                <a:latin typeface="Raleway"/>
                <a:ea typeface="Raleway"/>
                <a:cs typeface="Raleway"/>
                <a:sym typeface="Raleway"/>
              </a:rPr>
              <a:t>: </a:t>
            </a:r>
            <a:r>
              <a:rPr lang="en" sz="1800">
                <a:latin typeface="Raleway"/>
                <a:ea typeface="Raleway"/>
                <a:cs typeface="Raleway"/>
                <a:sym typeface="Raleway"/>
              </a:rPr>
              <a:t>0.592</a:t>
            </a:r>
            <a:endParaRPr sz="1800">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7" name="Google Shape;637;p68"/>
          <p:cNvSpPr txBox="1"/>
          <p:nvPr/>
        </p:nvSpPr>
        <p:spPr>
          <a:xfrm>
            <a:off x="415350" y="1505550"/>
            <a:ext cx="831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latin typeface="Raleway"/>
                <a:ea typeface="Raleway"/>
                <a:cs typeface="Raleway"/>
                <a:sym typeface="Raleway"/>
              </a:rPr>
              <a:t>Đáp án:</a:t>
            </a:r>
            <a:r>
              <a:rPr lang="en">
                <a:latin typeface="Raleway"/>
                <a:ea typeface="Raleway"/>
                <a:cs typeface="Raleway"/>
                <a:sym typeface="Raleway"/>
              </a:rPr>
              <a:t> </a:t>
            </a:r>
            <a:r>
              <a:rPr lang="en" sz="1800">
                <a:latin typeface="Raleway"/>
                <a:ea typeface="Raleway"/>
                <a:cs typeface="Raleway"/>
                <a:sym typeface="Raleway"/>
              </a:rPr>
              <a:t>Gain (Tennis, Humidity) = (0.94) - (7/14)*(0.985) – (7/14)*(0.592) = 0.151</a:t>
            </a:r>
            <a:r>
              <a:rPr lang="en" sz="1800">
                <a:latin typeface="Raleway Medium"/>
                <a:ea typeface="Raleway Medium"/>
                <a:cs typeface="Raleway Medium"/>
                <a:sym typeface="Raleway Medium"/>
              </a:rPr>
              <a:t> </a:t>
            </a:r>
            <a:endParaRPr sz="1800">
              <a:latin typeface="Raleway Medium"/>
              <a:ea typeface="Raleway Medium"/>
              <a:cs typeface="Raleway Medium"/>
              <a:sym typeface="Raleway Medium"/>
            </a:endParaRPr>
          </a:p>
          <a:p>
            <a:pPr indent="0" lvl="0" marL="0" rtl="0" algn="r">
              <a:spcBef>
                <a:spcPts val="0"/>
              </a:spcBef>
              <a:spcAft>
                <a:spcPts val="0"/>
              </a:spcAft>
              <a:buNone/>
            </a:pPr>
            <a:r>
              <a:rPr lang="en" sz="1800">
                <a:latin typeface="Raleway Medium"/>
                <a:ea typeface="Raleway Medium"/>
                <a:cs typeface="Raleway Medium"/>
                <a:sym typeface="Raleway Medium"/>
              </a:rPr>
              <a:t>=&gt; </a:t>
            </a:r>
            <a:r>
              <a:rPr b="1" lang="en" sz="1800">
                <a:latin typeface="Raleway"/>
                <a:ea typeface="Raleway"/>
                <a:cs typeface="Raleway"/>
                <a:sym typeface="Raleway"/>
              </a:rPr>
              <a:t>Câu C</a:t>
            </a:r>
            <a:endParaRPr b="1"/>
          </a:p>
        </p:txBody>
      </p:sp>
      <p:pic>
        <p:nvPicPr>
          <p:cNvPr id="638" name="Google Shape;638;p68"/>
          <p:cNvPicPr preferRelativeResize="0"/>
          <p:nvPr/>
        </p:nvPicPr>
        <p:blipFill rotWithShape="1">
          <a:blip r:embed="rId3">
            <a:alphaModFix/>
          </a:blip>
          <a:srcRect b="29938" l="0" r="0" t="37125"/>
          <a:stretch/>
        </p:blipFill>
        <p:spPr>
          <a:xfrm>
            <a:off x="910600" y="2481701"/>
            <a:ext cx="7057876" cy="12654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9"/>
          <p:cNvSpPr txBox="1"/>
          <p:nvPr>
            <p:ph idx="1" type="body"/>
          </p:nvPr>
        </p:nvSpPr>
        <p:spPr>
          <a:xfrm>
            <a:off x="331800" y="248350"/>
            <a:ext cx="3967800" cy="585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2600">
                <a:solidFill>
                  <a:schemeClr val="lt1"/>
                </a:solidFill>
                <a:latin typeface="Playfair Display"/>
                <a:ea typeface="Playfair Display"/>
                <a:cs typeface="Playfair Display"/>
                <a:sym typeface="Playfair Display"/>
              </a:rPr>
              <a:t>BÀI TẬP VỀ NHÀ</a:t>
            </a:r>
            <a:endParaRPr b="1" sz="2600">
              <a:solidFill>
                <a:schemeClr val="lt1"/>
              </a:solidFill>
              <a:latin typeface="Playfair Display"/>
              <a:ea typeface="Playfair Display"/>
              <a:cs typeface="Playfair Display"/>
              <a:sym typeface="Playfair Display"/>
            </a:endParaRPr>
          </a:p>
        </p:txBody>
      </p:sp>
      <p:sp>
        <p:nvSpPr>
          <p:cNvPr id="644" name="Google Shape;644;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5" name="Google Shape;645;p69"/>
          <p:cNvSpPr txBox="1"/>
          <p:nvPr/>
        </p:nvSpPr>
        <p:spPr>
          <a:xfrm>
            <a:off x="357750" y="1066075"/>
            <a:ext cx="8428500" cy="3724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Raleway"/>
              <a:buAutoNum type="arabicPeriod"/>
            </a:pPr>
            <a:r>
              <a:rPr b="1" lang="en" sz="2000">
                <a:latin typeface="Raleway"/>
                <a:ea typeface="Raleway"/>
                <a:cs typeface="Raleway"/>
                <a:sym typeface="Raleway"/>
              </a:rPr>
              <a:t>Tìm hiểu và tóm tắt thuật toán CART.</a:t>
            </a:r>
            <a:endParaRPr b="1" sz="2000">
              <a:latin typeface="Raleway"/>
              <a:ea typeface="Raleway"/>
              <a:cs typeface="Raleway"/>
              <a:sym typeface="Raleway"/>
            </a:endParaRPr>
          </a:p>
          <a:p>
            <a:pPr indent="-355600" lvl="0" marL="457200" rtl="0" algn="l">
              <a:lnSpc>
                <a:spcPct val="150000"/>
              </a:lnSpc>
              <a:spcBef>
                <a:spcPts val="0"/>
              </a:spcBef>
              <a:spcAft>
                <a:spcPts val="0"/>
              </a:spcAft>
              <a:buSzPts val="2000"/>
              <a:buFont typeface="Raleway"/>
              <a:buAutoNum type="arabicPeriod"/>
            </a:pPr>
            <a:r>
              <a:rPr b="1" lang="en" sz="2000">
                <a:latin typeface="Raleway"/>
                <a:ea typeface="Raleway"/>
                <a:cs typeface="Raleway"/>
                <a:sym typeface="Raleway"/>
              </a:rPr>
              <a:t>Cài đặt 1 Cây quyết định với thuật toán CART, yêu cầu:</a:t>
            </a:r>
            <a:endParaRPr b="1" sz="2000">
              <a:latin typeface="Raleway"/>
              <a:ea typeface="Raleway"/>
              <a:cs typeface="Raleway"/>
              <a:sym typeface="Raleway"/>
            </a:endParaRPr>
          </a:p>
          <a:p>
            <a:pPr indent="-355600" lvl="0" marL="914400" rtl="0" algn="l">
              <a:lnSpc>
                <a:spcPct val="150000"/>
              </a:lnSpc>
              <a:spcBef>
                <a:spcPts val="0"/>
              </a:spcBef>
              <a:spcAft>
                <a:spcPts val="0"/>
              </a:spcAft>
              <a:buSzPts val="2000"/>
              <a:buFont typeface="Raleway Medium"/>
              <a:buChar char="-"/>
            </a:pPr>
            <a:r>
              <a:rPr lang="en" sz="2000">
                <a:latin typeface="Raleway Medium"/>
                <a:ea typeface="Raleway Medium"/>
                <a:cs typeface="Raleway Medium"/>
                <a:sym typeface="Raleway Medium"/>
              </a:rPr>
              <a:t>Dùng ngôn ngữ lập trình Python.</a:t>
            </a:r>
            <a:endParaRPr sz="2000">
              <a:latin typeface="Raleway Medium"/>
              <a:ea typeface="Raleway Medium"/>
              <a:cs typeface="Raleway Medium"/>
              <a:sym typeface="Raleway Medium"/>
            </a:endParaRPr>
          </a:p>
          <a:p>
            <a:pPr indent="-355600" lvl="0" marL="914400" rtl="0" algn="l">
              <a:lnSpc>
                <a:spcPct val="150000"/>
              </a:lnSpc>
              <a:spcBef>
                <a:spcPts val="0"/>
              </a:spcBef>
              <a:spcAft>
                <a:spcPts val="0"/>
              </a:spcAft>
              <a:buSzPts val="2000"/>
              <a:buFont typeface="Raleway Medium"/>
              <a:buChar char="-"/>
            </a:pPr>
            <a:r>
              <a:rPr lang="en" sz="2000">
                <a:latin typeface="Raleway Medium"/>
                <a:ea typeface="Raleway Medium"/>
                <a:cs typeface="Raleway Medium"/>
                <a:sym typeface="Raleway Medium"/>
              </a:rPr>
              <a:t>Các bước, các Function được chú thích/comment rõ ràng.</a:t>
            </a:r>
            <a:endParaRPr sz="2000">
              <a:latin typeface="Raleway Medium"/>
              <a:ea typeface="Raleway Medium"/>
              <a:cs typeface="Raleway Medium"/>
              <a:sym typeface="Raleway Medium"/>
            </a:endParaRPr>
          </a:p>
          <a:p>
            <a:pPr indent="0" lvl="0" marL="914400" rtl="0" algn="l">
              <a:lnSpc>
                <a:spcPct val="150000"/>
              </a:lnSpc>
              <a:spcBef>
                <a:spcPts val="0"/>
              </a:spcBef>
              <a:spcAft>
                <a:spcPts val="0"/>
              </a:spcAft>
              <a:buNone/>
            </a:pPr>
            <a:r>
              <a:t/>
            </a:r>
            <a:endParaRPr sz="2000">
              <a:latin typeface="Raleway Medium"/>
              <a:ea typeface="Raleway Medium"/>
              <a:cs typeface="Raleway Medium"/>
              <a:sym typeface="Raleway Medium"/>
            </a:endParaRPr>
          </a:p>
          <a:p>
            <a:pPr indent="0" lvl="0" marL="0" rtl="0" algn="l">
              <a:lnSpc>
                <a:spcPct val="150000"/>
              </a:lnSpc>
              <a:spcBef>
                <a:spcPts val="0"/>
              </a:spcBef>
              <a:spcAft>
                <a:spcPts val="0"/>
              </a:spcAft>
              <a:buNone/>
            </a:pPr>
            <a:r>
              <a:t/>
            </a:r>
            <a:endParaRPr sz="2000">
              <a:latin typeface="Raleway Medium"/>
              <a:ea typeface="Raleway Medium"/>
              <a:cs typeface="Raleway Medium"/>
              <a:sym typeface="Raleway Medium"/>
            </a:endParaRPr>
          </a:p>
          <a:p>
            <a:pPr indent="0" lvl="0" marL="0" rtl="0" algn="l">
              <a:lnSpc>
                <a:spcPct val="150000"/>
              </a:lnSpc>
              <a:spcBef>
                <a:spcPts val="0"/>
              </a:spcBef>
              <a:spcAft>
                <a:spcPts val="0"/>
              </a:spcAft>
              <a:buNone/>
            </a:pPr>
            <a:r>
              <a:rPr i="1" lang="en" sz="2000">
                <a:latin typeface="Raleway Medium"/>
                <a:ea typeface="Raleway Medium"/>
                <a:cs typeface="Raleway Medium"/>
                <a:sym typeface="Raleway Medium"/>
              </a:rPr>
              <a:t>Bài tập và Dataset sẽ được đăng lên </a:t>
            </a:r>
            <a:r>
              <a:rPr i="1" lang="en" sz="2000" u="sng">
                <a:solidFill>
                  <a:srgbClr val="0000FF"/>
                </a:solidFill>
                <a:latin typeface="Raleway Medium"/>
                <a:ea typeface="Raleway Medium"/>
                <a:cs typeface="Raleway Medium"/>
                <a:sym typeface="Raleway Medium"/>
                <a:hlinkClick r:id="rId3">
                  <a:extLst>
                    <a:ext uri="{A12FA001-AC4F-418D-AE19-62706E023703}">
                      <ahyp:hlinkClr val="tx"/>
                    </a:ext>
                  </a:extLst>
                </a:hlinkClick>
              </a:rPr>
              <a:t>github của nhóm</a:t>
            </a:r>
            <a:endParaRPr i="1" sz="2000">
              <a:solidFill>
                <a:srgbClr val="0000FF"/>
              </a:solidFill>
              <a:latin typeface="Raleway Medium"/>
              <a:ea typeface="Raleway Medium"/>
              <a:cs typeface="Raleway Medium"/>
              <a:sym typeface="Raleway Medium"/>
            </a:endParaRPr>
          </a:p>
          <a:p>
            <a:pPr indent="0" lvl="0" marL="0" rtl="0" algn="l">
              <a:lnSpc>
                <a:spcPct val="150000"/>
              </a:lnSpc>
              <a:spcBef>
                <a:spcPts val="0"/>
              </a:spcBef>
              <a:spcAft>
                <a:spcPts val="0"/>
              </a:spcAft>
              <a:buNone/>
            </a:pPr>
            <a:r>
              <a:rPr b="1" i="1" lang="en" sz="2000">
                <a:solidFill>
                  <a:schemeClr val="lt1"/>
                </a:solidFill>
                <a:latin typeface="Raleway"/>
                <a:ea typeface="Raleway"/>
                <a:cs typeface="Raleway"/>
                <a:sym typeface="Raleway"/>
              </a:rPr>
              <a:t>Deadline:</a:t>
            </a:r>
            <a:r>
              <a:rPr i="1" lang="en" sz="2000">
                <a:solidFill>
                  <a:schemeClr val="lt1"/>
                </a:solidFill>
                <a:latin typeface="Raleway Medium"/>
                <a:ea typeface="Raleway Medium"/>
                <a:cs typeface="Raleway Medium"/>
                <a:sym typeface="Raleway Medium"/>
              </a:rPr>
              <a:t> 23:00 ngày 10/11/2022</a:t>
            </a:r>
            <a:endParaRPr i="1" sz="2000">
              <a:solidFill>
                <a:schemeClr val="lt1"/>
              </a:solidFill>
              <a:latin typeface="Raleway Medium"/>
              <a:ea typeface="Raleway Medium"/>
              <a:cs typeface="Raleway Medium"/>
              <a:sym typeface="Raleway Medium"/>
            </a:endParaRPr>
          </a:p>
        </p:txBody>
      </p:sp>
      <p:cxnSp>
        <p:nvCxnSpPr>
          <p:cNvPr id="646" name="Google Shape;646;p69"/>
          <p:cNvCxnSpPr/>
          <p:nvPr/>
        </p:nvCxnSpPr>
        <p:spPr>
          <a:xfrm>
            <a:off x="357750" y="904125"/>
            <a:ext cx="8428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0"/>
          <p:cNvSpPr txBox="1"/>
          <p:nvPr>
            <p:ph idx="1" type="body"/>
          </p:nvPr>
        </p:nvSpPr>
        <p:spPr>
          <a:xfrm>
            <a:off x="221300" y="209575"/>
            <a:ext cx="2049000" cy="16068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sz="2800">
                <a:solidFill>
                  <a:schemeClr val="lt1"/>
                </a:solidFill>
                <a:latin typeface="Playfair Display"/>
                <a:ea typeface="Playfair Display"/>
                <a:cs typeface="Playfair Display"/>
                <a:sym typeface="Playfair Display"/>
              </a:rPr>
              <a:t>TÀI LIỆU THAM KHẢO</a:t>
            </a:r>
            <a:endParaRPr b="1" sz="2800">
              <a:solidFill>
                <a:schemeClr val="lt1"/>
              </a:solidFill>
              <a:latin typeface="Playfair Display"/>
              <a:ea typeface="Playfair Display"/>
              <a:cs typeface="Playfair Display"/>
              <a:sym typeface="Playfair Display"/>
            </a:endParaRPr>
          </a:p>
        </p:txBody>
      </p:sp>
      <p:sp>
        <p:nvSpPr>
          <p:cNvPr id="652" name="Google Shape;652;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70"/>
          <p:cNvSpPr txBox="1"/>
          <p:nvPr/>
        </p:nvSpPr>
        <p:spPr>
          <a:xfrm>
            <a:off x="2592100" y="378300"/>
            <a:ext cx="6238500" cy="4386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3">
                  <a:extLst>
                    <a:ext uri="{A12FA001-AC4F-418D-AE19-62706E023703}">
                      <ahyp:hlinkClr val="tx"/>
                    </a:ext>
                  </a:extLst>
                </a:hlinkClick>
              </a:rPr>
              <a:t>What is a Decision Tree | IBM</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4">
                  <a:extLst>
                    <a:ext uri="{A12FA001-AC4F-418D-AE19-62706E023703}">
                      <ahyp:hlinkClr val="tx"/>
                    </a:ext>
                  </a:extLst>
                </a:hlinkClick>
              </a:rPr>
              <a:t>Decision Tree Algorithm, Explained - KDnuggets</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5">
                  <a:extLst>
                    <a:ext uri="{A12FA001-AC4F-418D-AE19-62706E023703}">
                      <ahyp:hlinkClr val="tx"/>
                    </a:ext>
                  </a:extLst>
                </a:hlinkClick>
              </a:rPr>
              <a:t>Mô hình cây quyết định (decision tree) — Deep AI KhanhBlog (phamdinhkhanh.github.io)</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6">
                  <a:extLst>
                    <a:ext uri="{A12FA001-AC4F-418D-AE19-62706E023703}">
                      <ahyp:hlinkClr val="tx"/>
                    </a:ext>
                  </a:extLst>
                </a:hlinkClick>
              </a:rPr>
              <a:t>1.10. Decision Trees — scikit-learn 1.1.2 documentation</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7">
                  <a:extLst>
                    <a:ext uri="{A12FA001-AC4F-418D-AE19-62706E023703}">
                      <ahyp:hlinkClr val="tx"/>
                    </a:ext>
                  </a:extLst>
                </a:hlinkClick>
              </a:rPr>
              <a:t>Decision Tree algorithm — Machine Learning cho dữ liệu dạng bảng (machinelearningcoban.com)</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uFill>
                  <a:noFill/>
                </a:uFill>
                <a:latin typeface="Raleway SemiBold"/>
                <a:ea typeface="Raleway SemiBold"/>
                <a:cs typeface="Raleway SemiBold"/>
                <a:sym typeface="Raleway SemiBold"/>
                <a:hlinkClick r:id="rId8">
                  <a:extLst>
                    <a:ext uri="{A12FA001-AC4F-418D-AE19-62706E023703}">
                      <ahyp:hlinkClr val="tx"/>
                    </a:ext>
                  </a:extLst>
                </a:hlinkClick>
              </a:rPr>
              <a:t>Tìm hiểu về Decision Tree( cây quyết định) - w3seo (websitehcm.com)</a:t>
            </a:r>
            <a:endParaRPr i="1" sz="2000">
              <a:solidFill>
                <a:srgbClr val="434343"/>
              </a:solidFill>
              <a:latin typeface="Raleway SemiBold"/>
              <a:ea typeface="Raleway SemiBold"/>
              <a:cs typeface="Raleway SemiBold"/>
              <a:sym typeface="Raleway SemiBold"/>
            </a:endParaRPr>
          </a:p>
          <a:p>
            <a:pPr indent="-355600" lvl="0" marL="457200" rtl="0" algn="l">
              <a:lnSpc>
                <a:spcPct val="115000"/>
              </a:lnSpc>
              <a:spcBef>
                <a:spcPts val="0"/>
              </a:spcBef>
              <a:spcAft>
                <a:spcPts val="0"/>
              </a:spcAft>
              <a:buClr>
                <a:schemeClr val="lt1"/>
              </a:buClr>
              <a:buSzPts val="2000"/>
              <a:buFont typeface="Raleway"/>
              <a:buAutoNum type="arabicPeriod"/>
            </a:pPr>
            <a:r>
              <a:rPr i="1" lang="en" sz="2000">
                <a:solidFill>
                  <a:srgbClr val="434343"/>
                </a:solidFill>
                <a:latin typeface="Raleway SemiBold"/>
                <a:ea typeface="Raleway SemiBold"/>
                <a:cs typeface="Raleway SemiBold"/>
                <a:sym typeface="Raleway SemiBold"/>
              </a:rPr>
              <a:t>… </a:t>
            </a:r>
            <a:endParaRPr i="1" sz="2000">
              <a:solidFill>
                <a:srgbClr val="434343"/>
              </a:solidFill>
              <a:latin typeface="Raleway SemiBold"/>
              <a:ea typeface="Raleway SemiBold"/>
              <a:cs typeface="Raleway SemiBold"/>
              <a:sym typeface="Raleway SemiBold"/>
            </a:endParaRPr>
          </a:p>
        </p:txBody>
      </p:sp>
      <p:cxnSp>
        <p:nvCxnSpPr>
          <p:cNvPr id="654" name="Google Shape;654;p70"/>
          <p:cNvCxnSpPr/>
          <p:nvPr/>
        </p:nvCxnSpPr>
        <p:spPr>
          <a:xfrm>
            <a:off x="2320600" y="209575"/>
            <a:ext cx="0" cy="4560900"/>
          </a:xfrm>
          <a:prstGeom prst="straightConnector1">
            <a:avLst/>
          </a:prstGeom>
          <a:noFill/>
          <a:ln cap="flat" cmpd="sng" w="76200">
            <a:solidFill>
              <a:srgbClr val="3E2400"/>
            </a:solidFill>
            <a:prstDash val="solid"/>
            <a:round/>
            <a:headEnd len="med" w="med" type="none"/>
            <a:tailEnd len="med" w="med" type="none"/>
          </a:ln>
        </p:spPr>
      </p:cxnSp>
      <p:cxnSp>
        <p:nvCxnSpPr>
          <p:cNvPr id="655" name="Google Shape;655;p70"/>
          <p:cNvCxnSpPr/>
          <p:nvPr/>
        </p:nvCxnSpPr>
        <p:spPr>
          <a:xfrm>
            <a:off x="2230100" y="291300"/>
            <a:ext cx="0" cy="4560900"/>
          </a:xfrm>
          <a:prstGeom prst="straightConnector1">
            <a:avLst/>
          </a:prstGeom>
          <a:noFill/>
          <a:ln cap="flat" cmpd="sng" w="28575">
            <a:solidFill>
              <a:srgbClr val="3E2400"/>
            </a:solidFill>
            <a:prstDash val="solid"/>
            <a:round/>
            <a:headEnd len="med" w="med" type="none"/>
            <a:tailEnd len="med" w="med" type="none"/>
          </a:ln>
        </p:spPr>
      </p:cxnSp>
      <p:cxnSp>
        <p:nvCxnSpPr>
          <p:cNvPr id="656" name="Google Shape;656;p70"/>
          <p:cNvCxnSpPr/>
          <p:nvPr/>
        </p:nvCxnSpPr>
        <p:spPr>
          <a:xfrm>
            <a:off x="2139600" y="361625"/>
            <a:ext cx="0" cy="4560900"/>
          </a:xfrm>
          <a:prstGeom prst="straightConnector1">
            <a:avLst/>
          </a:prstGeom>
          <a:noFill/>
          <a:ln cap="flat" cmpd="sng" w="28575">
            <a:solidFill>
              <a:srgbClr val="3E2400"/>
            </a:solidFill>
            <a:prstDash val="solid"/>
            <a:round/>
            <a:headEnd len="med" w="med" type="none"/>
            <a:tailEnd len="med" w="med" type="none"/>
          </a:ln>
        </p:spPr>
      </p:cxnSp>
      <p:cxnSp>
        <p:nvCxnSpPr>
          <p:cNvPr id="657" name="Google Shape;657;p70"/>
          <p:cNvCxnSpPr/>
          <p:nvPr/>
        </p:nvCxnSpPr>
        <p:spPr>
          <a:xfrm>
            <a:off x="2049100" y="495925"/>
            <a:ext cx="0" cy="4560900"/>
          </a:xfrm>
          <a:prstGeom prst="straightConnector1">
            <a:avLst/>
          </a:prstGeom>
          <a:noFill/>
          <a:ln cap="flat" cmpd="sng" w="9525">
            <a:solidFill>
              <a:srgbClr val="3E2400"/>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1"/>
          <p:cNvSpPr txBox="1"/>
          <p:nvPr>
            <p:ph type="title"/>
          </p:nvPr>
        </p:nvSpPr>
        <p:spPr>
          <a:xfrm>
            <a:off x="177150" y="117575"/>
            <a:ext cx="87897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20">
                <a:solidFill>
                  <a:srgbClr val="434343"/>
                </a:solidFill>
                <a:latin typeface="Playfair Display"/>
                <a:ea typeface="Playfair Display"/>
                <a:cs typeface="Playfair Display"/>
                <a:sym typeface="Playfair Display"/>
              </a:rPr>
              <a:t>CẢM ƠN THẦY VÀ CÁC BẠN!</a:t>
            </a:r>
            <a:endParaRPr b="1" sz="2620">
              <a:solidFill>
                <a:srgbClr val="434343"/>
              </a:solidFill>
              <a:latin typeface="Playfair Display"/>
              <a:ea typeface="Playfair Display"/>
              <a:cs typeface="Playfair Display"/>
              <a:sym typeface="Playfair Display"/>
            </a:endParaRPr>
          </a:p>
        </p:txBody>
      </p:sp>
      <p:pic>
        <p:nvPicPr>
          <p:cNvPr id="663" name="Google Shape;663;p71"/>
          <p:cNvPicPr preferRelativeResize="0"/>
          <p:nvPr/>
        </p:nvPicPr>
        <p:blipFill>
          <a:blip r:embed="rId3">
            <a:alphaModFix/>
          </a:blip>
          <a:stretch>
            <a:fillRect/>
          </a:stretch>
        </p:blipFill>
        <p:spPr>
          <a:xfrm rot="10800000">
            <a:off x="2696812" y="940325"/>
            <a:ext cx="3750374" cy="3262825"/>
          </a:xfrm>
          <a:prstGeom prst="rect">
            <a:avLst/>
          </a:prstGeom>
          <a:noFill/>
          <a:ln>
            <a:noFill/>
          </a:ln>
        </p:spPr>
      </p:pic>
      <p:sp>
        <p:nvSpPr>
          <p:cNvPr id="664" name="Google Shape;664;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176150" y="66575"/>
            <a:ext cx="88449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434343"/>
                </a:solidFill>
                <a:latin typeface="Playfair Display"/>
                <a:ea typeface="Playfair Display"/>
                <a:cs typeface="Playfair Display"/>
                <a:sym typeface="Playfair Display"/>
              </a:rPr>
              <a:t>Cấu trúc của Decision Tree</a:t>
            </a:r>
            <a:endParaRPr b="1" sz="2820">
              <a:solidFill>
                <a:srgbClr val="434343"/>
              </a:solidFill>
              <a:latin typeface="Playfair Display"/>
              <a:ea typeface="Playfair Display"/>
              <a:cs typeface="Playfair Display"/>
              <a:sym typeface="Playfair Display"/>
            </a:endParaRPr>
          </a:p>
        </p:txBody>
      </p:sp>
      <p:sp>
        <p:nvSpPr>
          <p:cNvPr id="90" name="Google Shape;90;p18"/>
          <p:cNvSpPr txBox="1"/>
          <p:nvPr>
            <p:ph idx="1" type="body"/>
          </p:nvPr>
        </p:nvSpPr>
        <p:spPr>
          <a:xfrm>
            <a:off x="176150" y="634175"/>
            <a:ext cx="8878800" cy="714300"/>
          </a:xfrm>
          <a:prstGeom prst="rect">
            <a:avLst/>
          </a:prstGeom>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n" sz="1600">
                <a:solidFill>
                  <a:srgbClr val="434343"/>
                </a:solidFill>
                <a:latin typeface="Raleway Medium"/>
                <a:ea typeface="Raleway Medium"/>
                <a:cs typeface="Raleway Medium"/>
                <a:sym typeface="Raleway Medium"/>
              </a:rPr>
              <a:t>D</a:t>
            </a:r>
            <a:r>
              <a:rPr lang="en" sz="1600">
                <a:solidFill>
                  <a:srgbClr val="434343"/>
                </a:solidFill>
                <a:latin typeface="Raleway Medium"/>
                <a:ea typeface="Raleway Medium"/>
                <a:cs typeface="Raleway Medium"/>
                <a:sym typeface="Raleway Medium"/>
              </a:rPr>
              <a:t>ạng </a:t>
            </a:r>
            <a:r>
              <a:rPr b="1" i="1" lang="en" sz="1600">
                <a:solidFill>
                  <a:srgbClr val="434343"/>
                </a:solidFill>
                <a:latin typeface="Raleway"/>
                <a:ea typeface="Raleway"/>
                <a:cs typeface="Raleway"/>
                <a:sym typeface="Raleway"/>
              </a:rPr>
              <a:t>cây có thứ bậc</a:t>
            </a:r>
            <a:r>
              <a:rPr lang="en" sz="1600">
                <a:solidFill>
                  <a:srgbClr val="434343"/>
                </a:solidFill>
                <a:latin typeface="Raleway Medium"/>
                <a:ea typeface="Raleway Medium"/>
                <a:cs typeface="Raleway Medium"/>
                <a:sym typeface="Raleway Medium"/>
              </a:rPr>
              <a:t>, bao gồm 1 nút Gốc (</a:t>
            </a:r>
            <a:r>
              <a:rPr i="1" lang="en" sz="1600">
                <a:solidFill>
                  <a:srgbClr val="434343"/>
                </a:solidFill>
                <a:latin typeface="Raleway Medium"/>
                <a:ea typeface="Raleway Medium"/>
                <a:cs typeface="Raleway Medium"/>
                <a:sym typeface="Raleway Medium"/>
              </a:rPr>
              <a:t>Root node</a:t>
            </a:r>
            <a:r>
              <a:rPr lang="en" sz="1600">
                <a:solidFill>
                  <a:srgbClr val="434343"/>
                </a:solidFill>
                <a:latin typeface="Raleway Medium"/>
                <a:ea typeface="Raleway Medium"/>
                <a:cs typeface="Raleway Medium"/>
                <a:sym typeface="Raleway Medium"/>
              </a:rPr>
              <a:t>), các nhánh (</a:t>
            </a:r>
            <a:r>
              <a:rPr i="1" lang="en" sz="1600">
                <a:solidFill>
                  <a:srgbClr val="434343"/>
                </a:solidFill>
                <a:latin typeface="Raleway Medium"/>
                <a:ea typeface="Raleway Medium"/>
                <a:cs typeface="Raleway Medium"/>
                <a:sym typeface="Raleway Medium"/>
              </a:rPr>
              <a:t>branch</a:t>
            </a:r>
            <a:r>
              <a:rPr lang="en" sz="1600">
                <a:solidFill>
                  <a:srgbClr val="434343"/>
                </a:solidFill>
                <a:latin typeface="Raleway Medium"/>
                <a:ea typeface="Raleway Medium"/>
                <a:cs typeface="Raleway Medium"/>
                <a:sym typeface="Raleway Medium"/>
              </a:rPr>
              <a:t>), các nút N</a:t>
            </a:r>
            <a:r>
              <a:rPr lang="en" sz="1600">
                <a:solidFill>
                  <a:srgbClr val="434343"/>
                </a:solidFill>
                <a:latin typeface="Raleway Medium"/>
                <a:ea typeface="Raleway Medium"/>
                <a:cs typeface="Raleway Medium"/>
                <a:sym typeface="Raleway Medium"/>
              </a:rPr>
              <a:t>ội bộ (còn gọi là nút Quyết Định - </a:t>
            </a:r>
            <a:r>
              <a:rPr i="1" lang="en" sz="1600">
                <a:solidFill>
                  <a:srgbClr val="434343"/>
                </a:solidFill>
                <a:latin typeface="Raleway Medium"/>
                <a:ea typeface="Raleway Medium"/>
                <a:cs typeface="Raleway Medium"/>
                <a:sym typeface="Raleway Medium"/>
              </a:rPr>
              <a:t>internal/decision node</a:t>
            </a:r>
            <a:r>
              <a:rPr lang="en" sz="1600">
                <a:solidFill>
                  <a:srgbClr val="434343"/>
                </a:solidFill>
                <a:latin typeface="Raleway Medium"/>
                <a:ea typeface="Raleway Medium"/>
                <a:cs typeface="Raleway Medium"/>
                <a:sym typeface="Raleway Medium"/>
              </a:rPr>
              <a:t>) và các nút Lá (</a:t>
            </a:r>
            <a:r>
              <a:rPr i="1" lang="en" sz="1600">
                <a:solidFill>
                  <a:srgbClr val="434343"/>
                </a:solidFill>
                <a:latin typeface="Raleway Medium"/>
                <a:ea typeface="Raleway Medium"/>
                <a:cs typeface="Raleway Medium"/>
                <a:sym typeface="Raleway Medium"/>
              </a:rPr>
              <a:t>Leaf node</a:t>
            </a:r>
            <a:r>
              <a:rPr lang="en" sz="1600">
                <a:solidFill>
                  <a:srgbClr val="434343"/>
                </a:solidFill>
                <a:latin typeface="Raleway Medium"/>
                <a:ea typeface="Raleway Medium"/>
                <a:cs typeface="Raleway Medium"/>
                <a:sym typeface="Raleway Medium"/>
              </a:rPr>
              <a:t>). </a:t>
            </a:r>
            <a:r>
              <a:rPr lang="en" sz="1600" u="sng">
                <a:solidFill>
                  <a:schemeClr val="hlink"/>
                </a:solidFill>
                <a:latin typeface="Raleway Medium"/>
                <a:ea typeface="Raleway Medium"/>
                <a:cs typeface="Raleway Medium"/>
                <a:sym typeface="Raleway Medium"/>
                <a:hlinkClick r:id="rId3"/>
              </a:rPr>
              <a:t>[1]</a:t>
            </a:r>
            <a:endParaRPr sz="1600">
              <a:solidFill>
                <a:srgbClr val="434343"/>
              </a:solidFill>
              <a:latin typeface="Raleway Medium"/>
              <a:ea typeface="Raleway Medium"/>
              <a:cs typeface="Raleway Medium"/>
              <a:sym typeface="Raleway Medium"/>
            </a:endParaRPr>
          </a:p>
        </p:txBody>
      </p:sp>
      <p:pic>
        <p:nvPicPr>
          <p:cNvPr id="91" name="Google Shape;91;p18"/>
          <p:cNvPicPr preferRelativeResize="0"/>
          <p:nvPr/>
        </p:nvPicPr>
        <p:blipFill rotWithShape="1">
          <a:blip r:embed="rId4">
            <a:alphaModFix/>
          </a:blip>
          <a:srcRect b="12712" l="0" r="0" t="11530"/>
          <a:stretch/>
        </p:blipFill>
        <p:spPr>
          <a:xfrm>
            <a:off x="596151" y="1357575"/>
            <a:ext cx="7949676" cy="3385725"/>
          </a:xfrm>
          <a:prstGeom prst="rect">
            <a:avLst/>
          </a:prstGeom>
          <a:noFill/>
          <a:ln>
            <a:noFill/>
          </a:ln>
        </p:spPr>
      </p:pic>
      <p:sp>
        <p:nvSpPr>
          <p:cNvPr id="92" name="Google Shape;92;p18"/>
          <p:cNvSpPr txBox="1"/>
          <p:nvPr/>
        </p:nvSpPr>
        <p:spPr>
          <a:xfrm>
            <a:off x="2871200" y="4743300"/>
            <a:ext cx="33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aleway"/>
                <a:ea typeface="Raleway"/>
                <a:cs typeface="Raleway"/>
                <a:sym typeface="Raleway"/>
              </a:rPr>
              <a:t>Cấu trúc của Decision Tree - Nguồn: </a:t>
            </a:r>
            <a:r>
              <a:rPr i="1" lang="en" u="sng">
                <a:solidFill>
                  <a:schemeClr val="hlink"/>
                </a:solidFill>
                <a:latin typeface="Raleway"/>
                <a:ea typeface="Raleway"/>
                <a:cs typeface="Raleway"/>
                <a:sym typeface="Raleway"/>
                <a:hlinkClick r:id="rId5"/>
              </a:rPr>
              <a:t>IBM</a:t>
            </a:r>
            <a:endParaRPr i="1">
              <a:latin typeface="Raleway"/>
              <a:ea typeface="Raleway"/>
              <a:cs typeface="Raleway"/>
              <a:sym typeface="Raleway"/>
            </a:endParaRPr>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2"/>
          <p:cNvSpPr txBox="1"/>
          <p:nvPr>
            <p:ph type="title"/>
          </p:nvPr>
        </p:nvSpPr>
        <p:spPr>
          <a:xfrm>
            <a:off x="176150" y="66575"/>
            <a:ext cx="8789700" cy="6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20">
                <a:solidFill>
                  <a:srgbClr val="434343"/>
                </a:solidFill>
                <a:latin typeface="Playfair Display SemiBold"/>
                <a:ea typeface="Playfair Display SemiBold"/>
                <a:cs typeface="Playfair Display SemiBold"/>
                <a:sym typeface="Playfair Display SemiBold"/>
              </a:rPr>
              <a:t>Mô hình DECISION TREE được xây dựng như thế nào?</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sz="2420">
              <a:solidFill>
                <a:srgbClr val="434343"/>
              </a:solidFill>
              <a:latin typeface="Playfair Display SemiBold"/>
              <a:ea typeface="Playfair Display SemiBold"/>
              <a:cs typeface="Playfair Display SemiBold"/>
              <a:sym typeface="Playfair Display SemiBold"/>
            </a:endParaRPr>
          </a:p>
          <a:p>
            <a:pPr indent="0" lvl="0" marL="0" rtl="0" algn="l">
              <a:spcBef>
                <a:spcPts val="0"/>
              </a:spcBef>
              <a:spcAft>
                <a:spcPts val="0"/>
              </a:spcAft>
              <a:buSzPts val="990"/>
              <a:buNone/>
            </a:pPr>
            <a:r>
              <a:t/>
            </a:r>
            <a:endParaRPr sz="2420">
              <a:solidFill>
                <a:srgbClr val="434343"/>
              </a:solidFill>
              <a:latin typeface="Playfair Display SemiBold"/>
              <a:ea typeface="Playfair Display SemiBold"/>
              <a:cs typeface="Playfair Display SemiBold"/>
              <a:sym typeface="Playfair Display SemiBold"/>
            </a:endParaRPr>
          </a:p>
        </p:txBody>
      </p:sp>
      <p:sp>
        <p:nvSpPr>
          <p:cNvPr id="670" name="Google Shape;670;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1" name="Google Shape;671;p72"/>
          <p:cNvSpPr txBox="1"/>
          <p:nvPr/>
        </p:nvSpPr>
        <p:spPr>
          <a:xfrm>
            <a:off x="176150" y="722075"/>
            <a:ext cx="87897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600">
                <a:solidFill>
                  <a:srgbClr val="434343"/>
                </a:solidFill>
                <a:latin typeface="Raleway Medium"/>
                <a:ea typeface="Raleway Medium"/>
                <a:cs typeface="Raleway Medium"/>
                <a:sym typeface="Raleway Medium"/>
              </a:rPr>
              <a:t>Việc xây dựng mô hình Decision Tree trải qua </a:t>
            </a:r>
            <a:r>
              <a:rPr b="1" lang="en" sz="1600">
                <a:solidFill>
                  <a:srgbClr val="434343"/>
                </a:solidFill>
                <a:latin typeface="Raleway"/>
                <a:ea typeface="Raleway"/>
                <a:cs typeface="Raleway"/>
                <a:sym typeface="Raleway"/>
              </a:rPr>
              <a:t>3 giai đoạn chính</a:t>
            </a:r>
            <a:r>
              <a:rPr lang="en" sz="1600">
                <a:solidFill>
                  <a:srgbClr val="434343"/>
                </a:solidFill>
                <a:latin typeface="Raleway Medium"/>
                <a:ea typeface="Raleway Medium"/>
                <a:cs typeface="Raleway Medium"/>
                <a:sym typeface="Raleway Medium"/>
              </a:rPr>
              <a:t>:</a:t>
            </a:r>
            <a:endParaRPr sz="1600">
              <a:solidFill>
                <a:srgbClr val="434343"/>
              </a:solidFill>
              <a:latin typeface="Raleway Medium"/>
              <a:ea typeface="Raleway Medium"/>
              <a:cs typeface="Raleway Medium"/>
              <a:sym typeface="Raleway Medium"/>
            </a:endParaRPr>
          </a:p>
        </p:txBody>
      </p:sp>
      <p:pic>
        <p:nvPicPr>
          <p:cNvPr id="672" name="Google Shape;672;p72"/>
          <p:cNvPicPr preferRelativeResize="0"/>
          <p:nvPr/>
        </p:nvPicPr>
        <p:blipFill>
          <a:blip r:embed="rId3">
            <a:alphaModFix/>
          </a:blip>
          <a:stretch>
            <a:fillRect/>
          </a:stretch>
        </p:blipFill>
        <p:spPr>
          <a:xfrm>
            <a:off x="3195863" y="1830275"/>
            <a:ext cx="2495691" cy="2632975"/>
          </a:xfrm>
          <a:prstGeom prst="rect">
            <a:avLst/>
          </a:prstGeom>
          <a:noFill/>
          <a:ln>
            <a:noFill/>
          </a:ln>
        </p:spPr>
      </p:pic>
      <p:pic>
        <p:nvPicPr>
          <p:cNvPr id="673" name="Google Shape;673;p72"/>
          <p:cNvPicPr preferRelativeResize="0"/>
          <p:nvPr/>
        </p:nvPicPr>
        <p:blipFill>
          <a:blip r:embed="rId4">
            <a:alphaModFix/>
          </a:blip>
          <a:stretch>
            <a:fillRect/>
          </a:stretch>
        </p:blipFill>
        <p:spPr>
          <a:xfrm>
            <a:off x="5945788" y="1830275"/>
            <a:ext cx="3106200" cy="2632963"/>
          </a:xfrm>
          <a:prstGeom prst="rect">
            <a:avLst/>
          </a:prstGeom>
          <a:noFill/>
          <a:ln>
            <a:noFill/>
          </a:ln>
        </p:spPr>
      </p:pic>
      <p:sp>
        <p:nvSpPr>
          <p:cNvPr id="674" name="Google Shape;674;p72"/>
          <p:cNvSpPr txBox="1"/>
          <p:nvPr/>
        </p:nvSpPr>
        <p:spPr>
          <a:xfrm>
            <a:off x="92013" y="1153175"/>
            <a:ext cx="2849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1 - Phát triển cây</a:t>
            </a:r>
            <a:endParaRPr b="1" sz="1600">
              <a:latin typeface="Raleway"/>
              <a:ea typeface="Raleway"/>
              <a:cs typeface="Raleway"/>
              <a:sym typeface="Raleway"/>
            </a:endParaRPr>
          </a:p>
          <a:p>
            <a:pPr indent="0" lvl="0" marL="0" rtl="0" algn="ctr">
              <a:spcBef>
                <a:spcPts val="0"/>
              </a:spcBef>
              <a:spcAft>
                <a:spcPts val="0"/>
              </a:spcAft>
              <a:buNone/>
            </a:pPr>
            <a:r>
              <a:rPr b="1" lang="en" sz="1600">
                <a:latin typeface="Raleway"/>
                <a:ea typeface="Raleway"/>
                <a:cs typeface="Raleway"/>
                <a:sym typeface="Raleway"/>
              </a:rPr>
              <a:t>(Tree Growing)</a:t>
            </a:r>
            <a:endParaRPr b="1" sz="1600">
              <a:latin typeface="Raleway"/>
              <a:ea typeface="Raleway"/>
              <a:cs typeface="Raleway"/>
              <a:sym typeface="Raleway"/>
            </a:endParaRPr>
          </a:p>
        </p:txBody>
      </p:sp>
      <p:sp>
        <p:nvSpPr>
          <p:cNvPr id="675" name="Google Shape;675;p72"/>
          <p:cNvSpPr txBox="1"/>
          <p:nvPr/>
        </p:nvSpPr>
        <p:spPr>
          <a:xfrm>
            <a:off x="3195863" y="1153175"/>
            <a:ext cx="2495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2 - Tỉa cây</a:t>
            </a:r>
            <a:endParaRPr b="1" sz="1600">
              <a:latin typeface="Raleway"/>
              <a:ea typeface="Raleway"/>
              <a:cs typeface="Raleway"/>
              <a:sym typeface="Raleway"/>
            </a:endParaRPr>
          </a:p>
          <a:p>
            <a:pPr indent="0" lvl="0" marL="0" rtl="0" algn="ctr">
              <a:spcBef>
                <a:spcPts val="0"/>
              </a:spcBef>
              <a:spcAft>
                <a:spcPts val="0"/>
              </a:spcAft>
              <a:buNone/>
            </a:pPr>
            <a:r>
              <a:rPr b="1" lang="en" sz="1600">
                <a:latin typeface="Raleway"/>
                <a:ea typeface="Raleway"/>
                <a:cs typeface="Raleway"/>
                <a:sym typeface="Raleway"/>
              </a:rPr>
              <a:t>(Tree Pruning)</a:t>
            </a:r>
            <a:endParaRPr b="1" sz="1600">
              <a:latin typeface="Raleway"/>
              <a:ea typeface="Raleway"/>
              <a:cs typeface="Raleway"/>
              <a:sym typeface="Raleway"/>
            </a:endParaRPr>
          </a:p>
        </p:txBody>
      </p:sp>
      <p:sp>
        <p:nvSpPr>
          <p:cNvPr id="676" name="Google Shape;676;p72"/>
          <p:cNvSpPr txBox="1"/>
          <p:nvPr/>
        </p:nvSpPr>
        <p:spPr>
          <a:xfrm>
            <a:off x="5945713" y="1153175"/>
            <a:ext cx="3106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aleway"/>
                <a:ea typeface="Raleway"/>
                <a:cs typeface="Raleway"/>
                <a:sym typeface="Raleway"/>
              </a:rPr>
              <a:t>3 - Chọn cây</a:t>
            </a:r>
            <a:endParaRPr b="1" sz="1600">
              <a:latin typeface="Raleway"/>
              <a:ea typeface="Raleway"/>
              <a:cs typeface="Raleway"/>
              <a:sym typeface="Raleway"/>
            </a:endParaRPr>
          </a:p>
          <a:p>
            <a:pPr indent="0" lvl="0" marL="0" rtl="0" algn="ctr">
              <a:spcBef>
                <a:spcPts val="0"/>
              </a:spcBef>
              <a:spcAft>
                <a:spcPts val="0"/>
              </a:spcAft>
              <a:buNone/>
            </a:pPr>
            <a:r>
              <a:rPr b="1" lang="en" sz="1600">
                <a:latin typeface="Raleway"/>
                <a:ea typeface="Raleway"/>
                <a:cs typeface="Raleway"/>
                <a:sym typeface="Raleway"/>
              </a:rPr>
              <a:t>(Tree Selection)</a:t>
            </a:r>
            <a:endParaRPr b="1" sz="16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176150" y="66575"/>
            <a:ext cx="88449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434343"/>
                </a:solidFill>
                <a:latin typeface="Playfair Display"/>
                <a:ea typeface="Playfair Display"/>
                <a:cs typeface="Playfair Display"/>
                <a:sym typeface="Playfair Display"/>
              </a:rPr>
              <a:t>Cấu trúc của Decision Tree</a:t>
            </a:r>
            <a:endParaRPr b="1" sz="2820">
              <a:solidFill>
                <a:srgbClr val="434343"/>
              </a:solidFill>
              <a:latin typeface="Playfair Display"/>
              <a:ea typeface="Playfair Display"/>
              <a:cs typeface="Playfair Display"/>
              <a:sym typeface="Playfair Display"/>
            </a:endParaRPr>
          </a:p>
          <a:p>
            <a:pPr indent="0" lvl="0" marL="0" rtl="0" algn="l">
              <a:spcBef>
                <a:spcPts val="0"/>
              </a:spcBef>
              <a:spcAft>
                <a:spcPts val="0"/>
              </a:spcAft>
              <a:buSzPts val="990"/>
              <a:buNone/>
            </a:pPr>
            <a:r>
              <a:t/>
            </a:r>
            <a:endParaRPr b="1" sz="2820">
              <a:solidFill>
                <a:srgbClr val="434343"/>
              </a:solidFill>
              <a:latin typeface="Playfair Display"/>
              <a:ea typeface="Playfair Display"/>
              <a:cs typeface="Playfair Display"/>
              <a:sym typeface="Playfair Display"/>
            </a:endParaRPr>
          </a:p>
        </p:txBody>
      </p:sp>
      <p:pic>
        <p:nvPicPr>
          <p:cNvPr id="99" name="Google Shape;99;p19"/>
          <p:cNvPicPr preferRelativeResize="0"/>
          <p:nvPr/>
        </p:nvPicPr>
        <p:blipFill rotWithShape="1">
          <a:blip r:embed="rId3">
            <a:alphaModFix/>
          </a:blip>
          <a:srcRect b="64727" l="43207" r="43954" t="11529"/>
          <a:stretch/>
        </p:blipFill>
        <p:spPr>
          <a:xfrm>
            <a:off x="176150" y="710125"/>
            <a:ext cx="1020526" cy="1061101"/>
          </a:xfrm>
          <a:prstGeom prst="rect">
            <a:avLst/>
          </a:prstGeom>
          <a:noFill/>
          <a:ln>
            <a:noFill/>
          </a:ln>
        </p:spPr>
      </p:pic>
      <p:sp>
        <p:nvSpPr>
          <p:cNvPr id="100" name="Google Shape;100;p19"/>
          <p:cNvSpPr txBox="1"/>
          <p:nvPr/>
        </p:nvSpPr>
        <p:spPr>
          <a:xfrm>
            <a:off x="2871200" y="4743300"/>
            <a:ext cx="33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Raleway"/>
                <a:ea typeface="Raleway"/>
                <a:cs typeface="Raleway"/>
                <a:sym typeface="Raleway"/>
              </a:rPr>
              <a:t>Nguồn: </a:t>
            </a:r>
            <a:r>
              <a:rPr i="1" lang="en" u="sng">
                <a:solidFill>
                  <a:schemeClr val="hlink"/>
                </a:solidFill>
                <a:latin typeface="Raleway"/>
                <a:ea typeface="Raleway"/>
                <a:cs typeface="Raleway"/>
                <a:sym typeface="Raleway"/>
                <a:hlinkClick r:id="rId4"/>
              </a:rPr>
              <a:t>IBM</a:t>
            </a:r>
            <a:endParaRPr i="1">
              <a:latin typeface="Raleway"/>
              <a:ea typeface="Raleway"/>
              <a:cs typeface="Raleway"/>
              <a:sym typeface="Raleway"/>
            </a:endParaRPr>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9"/>
          <p:cNvPicPr preferRelativeResize="0"/>
          <p:nvPr/>
        </p:nvPicPr>
        <p:blipFill rotWithShape="1">
          <a:blip r:embed="rId3">
            <a:alphaModFix/>
          </a:blip>
          <a:srcRect b="41436" l="12399" r="74763" t="35956"/>
          <a:stretch/>
        </p:blipFill>
        <p:spPr>
          <a:xfrm>
            <a:off x="176150" y="2066575"/>
            <a:ext cx="1020526" cy="1010349"/>
          </a:xfrm>
          <a:prstGeom prst="rect">
            <a:avLst/>
          </a:prstGeom>
          <a:noFill/>
          <a:ln>
            <a:noFill/>
          </a:ln>
        </p:spPr>
      </p:pic>
      <p:pic>
        <p:nvPicPr>
          <p:cNvPr id="103" name="Google Shape;103;p19"/>
          <p:cNvPicPr preferRelativeResize="0"/>
          <p:nvPr/>
        </p:nvPicPr>
        <p:blipFill rotWithShape="1">
          <a:blip r:embed="rId3">
            <a:alphaModFix/>
          </a:blip>
          <a:srcRect b="14703" l="0" r="87162" t="74587"/>
          <a:stretch/>
        </p:blipFill>
        <p:spPr>
          <a:xfrm>
            <a:off x="176150" y="3372275"/>
            <a:ext cx="1020526" cy="47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 type="body"/>
          </p:nvPr>
        </p:nvSpPr>
        <p:spPr>
          <a:xfrm>
            <a:off x="176150" y="780775"/>
            <a:ext cx="8844900" cy="2955300"/>
          </a:xfrm>
          <a:prstGeom prst="rect">
            <a:avLst/>
          </a:prstGeom>
        </p:spPr>
        <p:txBody>
          <a:bodyPr anchorCtr="0" anchor="t" bIns="91425" lIns="91425" spcFirstLastPara="1" rIns="91425" wrap="square" tIns="91425">
            <a:spAutoFit/>
          </a:bodyPr>
          <a:lstStyle/>
          <a:p>
            <a:pPr indent="-342900" lvl="0" marL="457200" rtl="0" algn="just">
              <a:lnSpc>
                <a:spcPct val="150000"/>
              </a:lnSpc>
              <a:spcBef>
                <a:spcPts val="0"/>
              </a:spcBef>
              <a:spcAft>
                <a:spcPts val="0"/>
              </a:spcAft>
              <a:buClr>
                <a:schemeClr val="lt1"/>
              </a:buClr>
              <a:buSzPts val="1800"/>
              <a:buFont typeface="Raleway Medium"/>
              <a:buChar char="●"/>
            </a:pPr>
            <a:r>
              <a:rPr lang="en">
                <a:solidFill>
                  <a:schemeClr val="lt1"/>
                </a:solidFill>
                <a:latin typeface="Raleway Medium"/>
                <a:ea typeface="Raleway Medium"/>
                <a:cs typeface="Raleway Medium"/>
                <a:sym typeface="Raleway Medium"/>
              </a:rPr>
              <a:t>Việc phân loại Decision Tree</a:t>
            </a:r>
            <a:r>
              <a:rPr lang="en">
                <a:solidFill>
                  <a:schemeClr val="lt1"/>
                </a:solidFill>
                <a:latin typeface="Raleway Medium"/>
                <a:ea typeface="Raleway Medium"/>
                <a:cs typeface="Raleway Medium"/>
                <a:sym typeface="Raleway Medium"/>
              </a:rPr>
              <a:t> dựa trên loại biến mục tiêu.</a:t>
            </a:r>
            <a:endParaRPr>
              <a:solidFill>
                <a:schemeClr val="lt1"/>
              </a:solidFill>
              <a:latin typeface="Raleway Medium"/>
              <a:ea typeface="Raleway Medium"/>
              <a:cs typeface="Raleway Medium"/>
              <a:sym typeface="Raleway Medium"/>
            </a:endParaRPr>
          </a:p>
          <a:p>
            <a:pPr indent="-342900" lvl="0" marL="457200" rtl="0" algn="just">
              <a:lnSpc>
                <a:spcPct val="150000"/>
              </a:lnSpc>
              <a:spcBef>
                <a:spcPts val="0"/>
              </a:spcBef>
              <a:spcAft>
                <a:spcPts val="0"/>
              </a:spcAft>
              <a:buClr>
                <a:schemeClr val="lt1"/>
              </a:buClr>
              <a:buSzPts val="1800"/>
              <a:buFont typeface="Raleway Medium"/>
              <a:buChar char="●"/>
            </a:pPr>
            <a:r>
              <a:rPr lang="en">
                <a:solidFill>
                  <a:schemeClr val="lt1"/>
                </a:solidFill>
                <a:latin typeface="Raleway Medium"/>
                <a:ea typeface="Raleway Medium"/>
                <a:cs typeface="Raleway Medium"/>
                <a:sym typeface="Raleway Medium"/>
              </a:rPr>
              <a:t>Có 2 loại:</a:t>
            </a:r>
            <a:endParaRPr>
              <a:solidFill>
                <a:schemeClr val="lt1"/>
              </a:solidFill>
              <a:latin typeface="Raleway Medium"/>
              <a:ea typeface="Raleway Medium"/>
              <a:cs typeface="Raleway Medium"/>
              <a:sym typeface="Raleway Medium"/>
            </a:endParaRPr>
          </a:p>
          <a:p>
            <a:pPr indent="-342900" lvl="1" marL="914400" rtl="0" algn="just">
              <a:lnSpc>
                <a:spcPct val="150000"/>
              </a:lnSpc>
              <a:spcBef>
                <a:spcPts val="0"/>
              </a:spcBef>
              <a:spcAft>
                <a:spcPts val="0"/>
              </a:spcAft>
              <a:buClr>
                <a:schemeClr val="lt1"/>
              </a:buClr>
              <a:buSzPts val="1800"/>
              <a:buChar char="○"/>
            </a:pPr>
            <a:r>
              <a:rPr lang="en" sz="1800">
                <a:solidFill>
                  <a:schemeClr val="lt1"/>
                </a:solidFill>
                <a:latin typeface="Raleway Medium"/>
                <a:ea typeface="Raleway Medium"/>
                <a:cs typeface="Raleway Medium"/>
                <a:sym typeface="Raleway Medium"/>
              </a:rPr>
              <a:t>Cây quyết định</a:t>
            </a:r>
            <a:r>
              <a:rPr i="1" lang="en" sz="1800">
                <a:solidFill>
                  <a:schemeClr val="lt1"/>
                </a:solidFill>
                <a:latin typeface="Raleway Medium"/>
                <a:ea typeface="Raleway Medium"/>
                <a:cs typeface="Raleway Medium"/>
                <a:sym typeface="Raleway Medium"/>
              </a:rPr>
              <a:t> </a:t>
            </a:r>
            <a:r>
              <a:rPr b="1" lang="en" sz="1800" u="sng">
                <a:solidFill>
                  <a:schemeClr val="lt1"/>
                </a:solidFill>
                <a:latin typeface="Raleway"/>
                <a:ea typeface="Raleway"/>
                <a:cs typeface="Raleway"/>
                <a:sym typeface="Raleway"/>
              </a:rPr>
              <a:t>biến</a:t>
            </a:r>
            <a:r>
              <a:rPr b="1" i="1" lang="en" sz="1800" u="sng">
                <a:solidFill>
                  <a:schemeClr val="lt1"/>
                </a:solidFill>
                <a:latin typeface="Raleway"/>
                <a:ea typeface="Raleway"/>
                <a:cs typeface="Raleway"/>
                <a:sym typeface="Raleway"/>
              </a:rPr>
              <a:t> </a:t>
            </a:r>
            <a:r>
              <a:rPr b="1" lang="en" sz="1800" u="sng">
                <a:solidFill>
                  <a:schemeClr val="lt1"/>
                </a:solidFill>
                <a:latin typeface="Raleway"/>
                <a:ea typeface="Raleway"/>
                <a:cs typeface="Raleway"/>
                <a:sym typeface="Raleway"/>
              </a:rPr>
              <a:t>phân loại </a:t>
            </a:r>
            <a:r>
              <a:rPr lang="en" sz="1800">
                <a:solidFill>
                  <a:schemeClr val="lt1"/>
                </a:solidFill>
                <a:latin typeface="Raleway Medium"/>
                <a:ea typeface="Raleway Medium"/>
                <a:cs typeface="Raleway Medium"/>
                <a:sym typeface="Raleway Medium"/>
              </a:rPr>
              <a:t>(dùng cho Classification): Cây quyết định có một biến mục tiêu phân loại thì nó được gọi là </a:t>
            </a:r>
            <a:r>
              <a:rPr i="1" lang="en" sz="1800">
                <a:solidFill>
                  <a:schemeClr val="lt1"/>
                </a:solidFill>
                <a:latin typeface="Raleway Medium"/>
                <a:ea typeface="Raleway Medium"/>
                <a:cs typeface="Raleway Medium"/>
                <a:sym typeface="Raleway Medium"/>
              </a:rPr>
              <a:t>Cây quyết định biến phân loại</a:t>
            </a:r>
            <a:r>
              <a:rPr lang="en" sz="1800">
                <a:solidFill>
                  <a:schemeClr val="lt1"/>
                </a:solidFill>
                <a:latin typeface="Raleway Medium"/>
                <a:ea typeface="Raleway Medium"/>
                <a:cs typeface="Raleway Medium"/>
                <a:sym typeface="Raleway Medium"/>
              </a:rPr>
              <a:t>.</a:t>
            </a:r>
            <a:endParaRPr sz="1800">
              <a:solidFill>
                <a:schemeClr val="lt1"/>
              </a:solidFill>
              <a:latin typeface="Raleway Medium"/>
              <a:ea typeface="Raleway Medium"/>
              <a:cs typeface="Raleway Medium"/>
              <a:sym typeface="Raleway Medium"/>
            </a:endParaRPr>
          </a:p>
          <a:p>
            <a:pPr indent="-342900" lvl="1" marL="914400" rtl="0" algn="just">
              <a:lnSpc>
                <a:spcPct val="150000"/>
              </a:lnSpc>
              <a:spcBef>
                <a:spcPts val="0"/>
              </a:spcBef>
              <a:spcAft>
                <a:spcPts val="0"/>
              </a:spcAft>
              <a:buClr>
                <a:schemeClr val="lt1"/>
              </a:buClr>
              <a:buSzPts val="1800"/>
              <a:buChar char="○"/>
            </a:pPr>
            <a:r>
              <a:rPr lang="en" sz="1800">
                <a:solidFill>
                  <a:schemeClr val="lt1"/>
                </a:solidFill>
                <a:latin typeface="Raleway Medium"/>
                <a:ea typeface="Raleway Medium"/>
                <a:cs typeface="Raleway Medium"/>
                <a:sym typeface="Raleway Medium"/>
              </a:rPr>
              <a:t>Cây quyết định </a:t>
            </a:r>
            <a:r>
              <a:rPr b="1" lang="en" sz="1800" u="sng">
                <a:solidFill>
                  <a:schemeClr val="lt1"/>
                </a:solidFill>
                <a:latin typeface="Raleway"/>
                <a:ea typeface="Raleway"/>
                <a:cs typeface="Raleway"/>
                <a:sym typeface="Raleway"/>
              </a:rPr>
              <a:t>biến</a:t>
            </a:r>
            <a:r>
              <a:rPr b="1" i="1" lang="en" sz="1800" u="sng">
                <a:solidFill>
                  <a:schemeClr val="lt1"/>
                </a:solidFill>
                <a:latin typeface="Raleway"/>
                <a:ea typeface="Raleway"/>
                <a:cs typeface="Raleway"/>
                <a:sym typeface="Raleway"/>
              </a:rPr>
              <a:t> </a:t>
            </a:r>
            <a:r>
              <a:rPr b="1" lang="en" sz="1800" u="sng">
                <a:solidFill>
                  <a:schemeClr val="lt1"/>
                </a:solidFill>
                <a:latin typeface="Raleway"/>
                <a:ea typeface="Raleway"/>
                <a:cs typeface="Raleway"/>
                <a:sym typeface="Raleway"/>
              </a:rPr>
              <a:t>liên tục</a:t>
            </a:r>
            <a:r>
              <a:rPr lang="en" sz="1800">
                <a:solidFill>
                  <a:schemeClr val="lt1"/>
                </a:solidFill>
                <a:latin typeface="Raleway Medium"/>
                <a:ea typeface="Raleway Medium"/>
                <a:cs typeface="Raleway Medium"/>
                <a:sym typeface="Raleway Medium"/>
              </a:rPr>
              <a:t> (dùng cho Regression): Cây quyết định có một biến mục tiêu liên tục thì nó được gọi là </a:t>
            </a:r>
            <a:r>
              <a:rPr i="1" lang="en" sz="1800">
                <a:solidFill>
                  <a:schemeClr val="lt1"/>
                </a:solidFill>
                <a:latin typeface="Raleway Medium"/>
                <a:ea typeface="Raleway Medium"/>
                <a:cs typeface="Raleway Medium"/>
                <a:sym typeface="Raleway Medium"/>
              </a:rPr>
              <a:t>Cây quyết định biến liên tục.</a:t>
            </a:r>
            <a:endParaRPr i="1" sz="1800">
              <a:solidFill>
                <a:schemeClr val="lt1"/>
              </a:solidFill>
              <a:latin typeface="Raleway Medium"/>
              <a:ea typeface="Raleway Medium"/>
              <a:cs typeface="Raleway Medium"/>
              <a:sym typeface="Raleway Medium"/>
            </a:endParaRPr>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20"/>
          <p:cNvSpPr txBox="1"/>
          <p:nvPr>
            <p:ph type="title"/>
          </p:nvPr>
        </p:nvSpPr>
        <p:spPr>
          <a:xfrm>
            <a:off x="176150" y="66575"/>
            <a:ext cx="2144400" cy="5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434343"/>
                </a:solidFill>
                <a:latin typeface="Playfair Display"/>
                <a:ea typeface="Playfair Display"/>
                <a:cs typeface="Playfair Display"/>
                <a:sym typeface="Playfair Display"/>
              </a:rPr>
              <a:t>PHÂN LOẠI</a:t>
            </a:r>
            <a:endParaRPr b="1" sz="2820">
              <a:solidFill>
                <a:srgbClr val="434343"/>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2178900" y="2050100"/>
            <a:ext cx="4786200" cy="6555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chemeClr val="lt1"/>
                </a:solidFill>
                <a:latin typeface="Playfair Display"/>
                <a:ea typeface="Playfair Display"/>
                <a:cs typeface="Playfair Display"/>
                <a:sym typeface="Playfair Display"/>
              </a:rPr>
              <a:t>Vài ví dụ về Decision Tree</a:t>
            </a:r>
            <a:endParaRPr b="1" sz="3020">
              <a:solidFill>
                <a:schemeClr val="lt1"/>
              </a:solidFill>
              <a:latin typeface="Playfair Display"/>
              <a:ea typeface="Playfair Display"/>
              <a:cs typeface="Playfair Display"/>
              <a:sym typeface="Playfair Display"/>
            </a:endParaRPr>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7" name="Google Shape;117;p21"/>
          <p:cNvPicPr preferRelativeResize="0"/>
          <p:nvPr/>
        </p:nvPicPr>
        <p:blipFill>
          <a:blip r:embed="rId3">
            <a:alphaModFix/>
          </a:blip>
          <a:stretch>
            <a:fillRect/>
          </a:stretch>
        </p:blipFill>
        <p:spPr>
          <a:xfrm rot="10800000">
            <a:off x="-9" y="0"/>
            <a:ext cx="926675" cy="806225"/>
          </a:xfrm>
          <a:prstGeom prst="rect">
            <a:avLst/>
          </a:prstGeom>
          <a:noFill/>
          <a:ln>
            <a:noFill/>
          </a:ln>
        </p:spPr>
      </p:pic>
      <p:pic>
        <p:nvPicPr>
          <p:cNvPr id="118" name="Google Shape;118;p21"/>
          <p:cNvPicPr preferRelativeResize="0"/>
          <p:nvPr/>
        </p:nvPicPr>
        <p:blipFill>
          <a:blip r:embed="rId3">
            <a:alphaModFix/>
          </a:blip>
          <a:stretch>
            <a:fillRect/>
          </a:stretch>
        </p:blipFill>
        <p:spPr>
          <a:xfrm rot="10800000">
            <a:off x="8217316" y="4337263"/>
            <a:ext cx="926675" cy="806225"/>
          </a:xfrm>
          <a:prstGeom prst="rect">
            <a:avLst/>
          </a:prstGeom>
          <a:noFill/>
          <a:ln>
            <a:noFill/>
          </a:ln>
        </p:spPr>
      </p:pic>
      <p:pic>
        <p:nvPicPr>
          <p:cNvPr id="119" name="Google Shape;119;p21"/>
          <p:cNvPicPr preferRelativeResize="0"/>
          <p:nvPr/>
        </p:nvPicPr>
        <p:blipFill>
          <a:blip r:embed="rId3">
            <a:alphaModFix/>
          </a:blip>
          <a:stretch>
            <a:fillRect/>
          </a:stretch>
        </p:blipFill>
        <p:spPr>
          <a:xfrm rot="10800000">
            <a:off x="3" y="4337263"/>
            <a:ext cx="926675" cy="806225"/>
          </a:xfrm>
          <a:prstGeom prst="rect">
            <a:avLst/>
          </a:prstGeom>
          <a:noFill/>
          <a:ln>
            <a:noFill/>
          </a:ln>
        </p:spPr>
      </p:pic>
      <p:pic>
        <p:nvPicPr>
          <p:cNvPr id="120" name="Google Shape;120;p21"/>
          <p:cNvPicPr preferRelativeResize="0"/>
          <p:nvPr/>
        </p:nvPicPr>
        <p:blipFill>
          <a:blip r:embed="rId3">
            <a:alphaModFix/>
          </a:blip>
          <a:stretch>
            <a:fillRect/>
          </a:stretch>
        </p:blipFill>
        <p:spPr>
          <a:xfrm rot="10800000">
            <a:off x="8217316" y="-12"/>
            <a:ext cx="926675" cy="80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